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7" r:id="rId14"/>
    <p:sldId id="272" r:id="rId15"/>
    <p:sldId id="271" r:id="rId16"/>
    <p:sldId id="268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Konference\Parlament%202014\grafy%2520prezentace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Konference\Parlament%202014\grafy%2520prezentace(1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Konference\Parlament%202014\grafy%2520prezentace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cs-CZ" sz="2400" b="1" i="0" u="none" strike="noStrike" baseline="0" dirty="0"/>
              <a:t>Objem </a:t>
            </a:r>
            <a:r>
              <a:rPr lang="cs-CZ" sz="2400" b="1" i="0" u="none" strike="noStrike" baseline="0" dirty="0" smtClean="0"/>
              <a:t>pohledávek </a:t>
            </a:r>
            <a:r>
              <a:rPr lang="cs-CZ" sz="2400" b="1" i="0" u="none" strike="noStrike" baseline="0" dirty="0"/>
              <a:t>za majetkovou podstatou v jednotlivých vlnách a souhrnně (v Kč)</a:t>
            </a:r>
            <a:endParaRPr lang="cs-CZ" sz="2400" dirty="0"/>
          </a:p>
        </c:rich>
      </c:tx>
      <c:layout>
        <c:manualLayout>
          <c:xMode val="edge"/>
          <c:yMode val="edge"/>
          <c:x val="9.8163292594583479E-2"/>
          <c:y val="6.9948721082830822E-3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Souhrn 2. a 3. vlna</c:v>
                </c:pt>
              </c:strCache>
            </c:strRef>
          </c:tx>
          <c:invertIfNegative val="0"/>
          <c:cat>
            <c:strRef>
              <c:f>Sheet1!$B$2:$B$6</c:f>
              <c:strCache>
                <c:ptCount val="5"/>
                <c:pt idx="0">
                  <c:v>Náhrada hotových výdajů předběžného správce</c:v>
                </c:pt>
                <c:pt idx="1">
                  <c:v>Odměna předběžného správce</c:v>
                </c:pt>
                <c:pt idx="2">
                  <c:v>Náhrada hotových výdajů insolvenčního správce</c:v>
                </c:pt>
                <c:pt idx="3">
                  <c:v>Odměna insolvenčního správce</c:v>
                </c:pt>
                <c:pt idx="4">
                  <c:v>Ostatní pohledávky za majetkovou podstatou</c:v>
                </c:pt>
              </c:strCache>
            </c:strRef>
          </c:cat>
          <c:val>
            <c:numRef>
              <c:f>Sheet1!$C$2:$C$6</c:f>
              <c:numCache>
                <c:formatCode>#,##0.00</c:formatCode>
                <c:ptCount val="5"/>
                <c:pt idx="0">
                  <c:v>68436</c:v>
                </c:pt>
                <c:pt idx="1">
                  <c:v>248420</c:v>
                </c:pt>
                <c:pt idx="2">
                  <c:v>24951873.120000001</c:v>
                </c:pt>
                <c:pt idx="3">
                  <c:v>82061388.409999996</c:v>
                </c:pt>
                <c:pt idx="4">
                  <c:v>82454885.760000005</c:v>
                </c:pt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4. vlna</c:v>
                </c:pt>
              </c:strCache>
            </c:strRef>
          </c:tx>
          <c:invertIfNegative val="0"/>
          <c:cat>
            <c:strRef>
              <c:f>Sheet1!$B$2:$B$6</c:f>
              <c:strCache>
                <c:ptCount val="5"/>
                <c:pt idx="0">
                  <c:v>Náhrada hotových výdajů předběžného správce</c:v>
                </c:pt>
                <c:pt idx="1">
                  <c:v>Odměna předběžného správce</c:v>
                </c:pt>
                <c:pt idx="2">
                  <c:v>Náhrada hotových výdajů insolvenčního správce</c:v>
                </c:pt>
                <c:pt idx="3">
                  <c:v>Odměna insolvenčního správce</c:v>
                </c:pt>
                <c:pt idx="4">
                  <c:v>Ostatní pohledávky za majetkovou podstatou</c:v>
                </c:pt>
              </c:strCache>
            </c:strRef>
          </c:cat>
          <c:val>
            <c:numRef>
              <c:f>Sheet1!$D$2:$D$6</c:f>
              <c:numCache>
                <c:formatCode>#,##0.00</c:formatCode>
                <c:ptCount val="5"/>
                <c:pt idx="0">
                  <c:v>109927.4</c:v>
                </c:pt>
                <c:pt idx="1">
                  <c:v>538213.93000000005</c:v>
                </c:pt>
                <c:pt idx="2">
                  <c:v>49988983.289999999</c:v>
                </c:pt>
                <c:pt idx="3">
                  <c:v>146876378.05000001</c:v>
                </c:pt>
                <c:pt idx="4">
                  <c:v>546162684.84000003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7978920"/>
        <c:axId val="129883288"/>
      </c:barChart>
      <c:lineChart>
        <c:grouping val="standard"/>
        <c:varyColors val="0"/>
        <c:ser>
          <c:idx val="2"/>
          <c:order val="2"/>
          <c:tx>
            <c:strRef>
              <c:f>Sheet1!$E$1</c:f>
              <c:strCache>
                <c:ptCount val="1"/>
                <c:pt idx="0">
                  <c:v>Souhrn 2. a 3. a 4. Vlna</c:v>
                </c:pt>
              </c:strCache>
            </c:strRef>
          </c:tx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Sheet1!$E$2:$E$6</c:f>
              <c:numCache>
                <c:formatCode>#,##0.00</c:formatCode>
                <c:ptCount val="5"/>
                <c:pt idx="0">
                  <c:v>178363.4</c:v>
                </c:pt>
                <c:pt idx="1">
                  <c:v>786633.93</c:v>
                </c:pt>
                <c:pt idx="2">
                  <c:v>74940856.409999996</c:v>
                </c:pt>
                <c:pt idx="3">
                  <c:v>228937766.46000001</c:v>
                </c:pt>
                <c:pt idx="4">
                  <c:v>628617570.60000002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0251448"/>
        <c:axId val="230251056"/>
      </c:lineChart>
      <c:catAx>
        <c:axId val="227978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cs-CZ"/>
          </a:p>
        </c:txPr>
        <c:crossAx val="129883288"/>
        <c:crosses val="autoZero"/>
        <c:auto val="1"/>
        <c:lblAlgn val="ctr"/>
        <c:lblOffset val="100"/>
        <c:noMultiLvlLbl val="0"/>
      </c:catAx>
      <c:valAx>
        <c:axId val="129883288"/>
        <c:scaling>
          <c:orientation val="minMax"/>
        </c:scaling>
        <c:delete val="0"/>
        <c:axPos val="l"/>
        <c:majorGridlines/>
        <c:min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cs-CZ"/>
          </a:p>
        </c:txPr>
        <c:crossAx val="227978920"/>
        <c:crosses val="autoZero"/>
        <c:crossBetween val="between"/>
        <c:dispUnits>
          <c:builtInUnit val="millions"/>
        </c:dispUnits>
      </c:valAx>
      <c:valAx>
        <c:axId val="230251056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cs-CZ"/>
          </a:p>
        </c:txPr>
        <c:crossAx val="230251448"/>
        <c:crosses val="max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.76376386740135682"/>
                <c:y val="0.16310252801842712"/>
              </c:manualLayout>
            </c:layout>
            <c:txPr>
              <a:bodyPr/>
              <a:lstStyle/>
              <a:p>
                <a:pPr>
                  <a:defRPr sz="1400"/>
                </a:pPr>
                <a:endParaRPr lang="cs-CZ"/>
              </a:p>
            </c:txPr>
          </c:dispUnitsLbl>
        </c:dispUnits>
      </c:valAx>
      <c:catAx>
        <c:axId val="230251448"/>
        <c:scaling>
          <c:orientation val="minMax"/>
        </c:scaling>
        <c:delete val="1"/>
        <c:axPos val="b"/>
        <c:majorTickMark val="out"/>
        <c:minorTickMark val="none"/>
        <c:tickLblPos val="none"/>
        <c:crossAx val="23025105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85397115548297675"/>
          <c:y val="0.51256666489155689"/>
          <c:w val="0.13784493642166673"/>
          <c:h val="0.24160663556812736"/>
        </c:manualLayout>
      </c:layout>
      <c:overlay val="0"/>
      <c:txPr>
        <a:bodyPr/>
        <a:lstStyle/>
        <a:p>
          <a:pPr>
            <a:defRPr sz="12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cs-CZ" sz="2400" b="1" dirty="0"/>
              <a:t>Uspokojení jednotlivých typů věřitelů a skupin pohledávek podle vln a souhrnně (v Kč)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8.2535320102458259E-2"/>
          <c:y val="0.1530602790048306"/>
          <c:w val="0.73233518224750982"/>
          <c:h val="0.667136488824966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Sheet2!$C$2</c:f>
              <c:strCache>
                <c:ptCount val="1"/>
                <c:pt idx="0">
                  <c:v>2. vlna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Sheet2!$B$3:$B$6</c:f>
              <c:strCache>
                <c:ptCount val="4"/>
                <c:pt idx="0">
                  <c:v>Zajištěných</c:v>
                </c:pt>
                <c:pt idx="1">
                  <c:v>Nezajištěných</c:v>
                </c:pt>
                <c:pt idx="2">
                  <c:v>Uspokojení pohl. za podstatou</c:v>
                </c:pt>
                <c:pt idx="3">
                  <c:v>Uspokojení pohl. post. na roveň</c:v>
                </c:pt>
              </c:strCache>
            </c:strRef>
          </c:cat>
          <c:val>
            <c:numRef>
              <c:f>Sheet2!$C$3:$C$6</c:f>
              <c:numCache>
                <c:formatCode>#,##0</c:formatCode>
                <c:ptCount val="4"/>
                <c:pt idx="0">
                  <c:v>115326446</c:v>
                </c:pt>
                <c:pt idx="1">
                  <c:v>106780160</c:v>
                </c:pt>
                <c:pt idx="2">
                  <c:v>50484094</c:v>
                </c:pt>
                <c:pt idx="3">
                  <c:v>40446376</c:v>
                </c:pt>
              </c:numCache>
            </c:numRef>
          </c:val>
        </c:ser>
        <c:ser>
          <c:idx val="1"/>
          <c:order val="1"/>
          <c:tx>
            <c:strRef>
              <c:f>Sheet2!$D$2</c:f>
              <c:strCache>
                <c:ptCount val="1"/>
                <c:pt idx="0">
                  <c:v>3. vlna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Sheet2!$B$3:$B$6</c:f>
              <c:strCache>
                <c:ptCount val="4"/>
                <c:pt idx="0">
                  <c:v>Zajištěných</c:v>
                </c:pt>
                <c:pt idx="1">
                  <c:v>Nezajištěných</c:v>
                </c:pt>
                <c:pt idx="2">
                  <c:v>Uspokojení pohl. za podstatou</c:v>
                </c:pt>
                <c:pt idx="3">
                  <c:v>Uspokojení pohl. post. na roveň</c:v>
                </c:pt>
              </c:strCache>
            </c:strRef>
          </c:cat>
          <c:val>
            <c:numRef>
              <c:f>Sheet2!$D$3:$D$6</c:f>
              <c:numCache>
                <c:formatCode>#,##0</c:formatCode>
                <c:ptCount val="4"/>
                <c:pt idx="0">
                  <c:v>186091420</c:v>
                </c:pt>
                <c:pt idx="1">
                  <c:v>144983728</c:v>
                </c:pt>
                <c:pt idx="2">
                  <c:v>87048762</c:v>
                </c:pt>
                <c:pt idx="3">
                  <c:v>60841621</c:v>
                </c:pt>
              </c:numCache>
            </c:numRef>
          </c:val>
        </c:ser>
        <c:ser>
          <c:idx val="2"/>
          <c:order val="2"/>
          <c:tx>
            <c:strRef>
              <c:f>Sheet2!$E$2</c:f>
              <c:strCache>
                <c:ptCount val="1"/>
                <c:pt idx="0">
                  <c:v>4. vlna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Sheet2!$B$3:$B$6</c:f>
              <c:strCache>
                <c:ptCount val="4"/>
                <c:pt idx="0">
                  <c:v>Zajištěných</c:v>
                </c:pt>
                <c:pt idx="1">
                  <c:v>Nezajištěných</c:v>
                </c:pt>
                <c:pt idx="2">
                  <c:v>Uspokojení pohl. za podstatou</c:v>
                </c:pt>
                <c:pt idx="3">
                  <c:v>Uspokojení pohl. post. na roveň</c:v>
                </c:pt>
              </c:strCache>
            </c:strRef>
          </c:cat>
          <c:val>
            <c:numRef>
              <c:f>Sheet2!$E$3:$E$6</c:f>
              <c:numCache>
                <c:formatCode>#,##0</c:formatCode>
                <c:ptCount val="4"/>
                <c:pt idx="0">
                  <c:v>992887182</c:v>
                </c:pt>
                <c:pt idx="1">
                  <c:v>786970376</c:v>
                </c:pt>
                <c:pt idx="2">
                  <c:v>581991508</c:v>
                </c:pt>
                <c:pt idx="3">
                  <c:v>193793288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0252232"/>
        <c:axId val="230252624"/>
      </c:barChart>
      <c:lineChart>
        <c:grouping val="stacked"/>
        <c:varyColors val="0"/>
        <c:ser>
          <c:idx val="3"/>
          <c:order val="3"/>
          <c:tx>
            <c:strRef>
              <c:f>Sheet2!$F$2</c:f>
              <c:strCache>
                <c:ptCount val="1"/>
                <c:pt idx="0">
                  <c:v>Celkem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Sheet2!$B$3:$B$6</c:f>
              <c:strCache>
                <c:ptCount val="4"/>
                <c:pt idx="0">
                  <c:v>Zajištěných</c:v>
                </c:pt>
                <c:pt idx="1">
                  <c:v>Nezajištěných</c:v>
                </c:pt>
                <c:pt idx="2">
                  <c:v>Uspokojení pohl. za podstatou</c:v>
                </c:pt>
                <c:pt idx="3">
                  <c:v>Uspokojení pohl. post. na roveň</c:v>
                </c:pt>
              </c:strCache>
            </c:strRef>
          </c:cat>
          <c:val>
            <c:numRef>
              <c:f>Sheet2!$F$3:$F$6</c:f>
              <c:numCache>
                <c:formatCode>#,##0</c:formatCode>
                <c:ptCount val="4"/>
                <c:pt idx="0">
                  <c:v>1294305049</c:v>
                </c:pt>
                <c:pt idx="1">
                  <c:v>1038734265</c:v>
                </c:pt>
                <c:pt idx="2">
                  <c:v>719524365</c:v>
                </c:pt>
                <c:pt idx="3">
                  <c:v>295081286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0253408"/>
        <c:axId val="230253016"/>
      </c:lineChart>
      <c:catAx>
        <c:axId val="230252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cs-CZ"/>
          </a:p>
        </c:txPr>
        <c:crossAx val="230252624"/>
        <c:crosses val="autoZero"/>
        <c:auto val="1"/>
        <c:lblAlgn val="ctr"/>
        <c:lblOffset val="100"/>
        <c:noMultiLvlLbl val="0"/>
      </c:catAx>
      <c:valAx>
        <c:axId val="230252624"/>
        <c:scaling>
          <c:orientation val="minMax"/>
          <c:max val="14000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cs-CZ"/>
          </a:p>
        </c:txPr>
        <c:crossAx val="230252232"/>
        <c:crosses val="autoZero"/>
        <c:crossBetween val="between"/>
        <c:dispUnits>
          <c:builtInUnit val="millions"/>
        </c:dispUnits>
      </c:valAx>
      <c:valAx>
        <c:axId val="23025301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cs-CZ"/>
          </a:p>
        </c:txPr>
        <c:crossAx val="230253408"/>
        <c:crosses val="max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.93495178525696176"/>
                <c:y val="0.1530602790048306"/>
              </c:manualLayout>
            </c:layout>
            <c:txPr>
              <a:bodyPr/>
              <a:lstStyle/>
              <a:p>
                <a:pPr>
                  <a:defRPr sz="1800" b="1"/>
                </a:pPr>
                <a:endParaRPr lang="cs-CZ"/>
              </a:p>
            </c:txPr>
          </c:dispUnitsLbl>
        </c:dispUnits>
      </c:valAx>
      <c:catAx>
        <c:axId val="230253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3025301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88013811784469642"/>
          <c:y val="0.4616527254101091"/>
          <c:w val="0.11986188215530362"/>
          <c:h val="0.21594012700360415"/>
        </c:manualLayout>
      </c:layout>
      <c:overlay val="0"/>
      <c:txPr>
        <a:bodyPr/>
        <a:lstStyle/>
        <a:p>
          <a:pPr>
            <a:defRPr sz="1800" b="1"/>
          </a:pPr>
          <a:endParaRPr lang="cs-CZ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2000" b="1" dirty="0"/>
              <a:t>Uspokojení jednotlivých typů věřitelů a skupin pohledávek podle vln a souhrnně (jako procento z</a:t>
            </a:r>
            <a:r>
              <a:rPr lang="cs-CZ" sz="2000" b="1" baseline="0" dirty="0"/>
              <a:t> přihlášené</a:t>
            </a:r>
            <a:r>
              <a:rPr lang="cs-CZ" sz="2000" b="1" dirty="0"/>
              <a:t> pohledávky)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Sheet3!$C$2</c:f>
              <c:strCache>
                <c:ptCount val="1"/>
                <c:pt idx="0">
                  <c:v>2. vlna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Sheet3!$B$3:$B$6</c:f>
              <c:strCache>
                <c:ptCount val="4"/>
                <c:pt idx="0">
                  <c:v>Zajištěných</c:v>
                </c:pt>
                <c:pt idx="1">
                  <c:v>Nezajištěných</c:v>
                </c:pt>
                <c:pt idx="2">
                  <c:v>Uspokojení pohl. za podstatou</c:v>
                </c:pt>
                <c:pt idx="3">
                  <c:v>Uspokojení pohl. post. na roveň</c:v>
                </c:pt>
              </c:strCache>
            </c:strRef>
          </c:cat>
          <c:val>
            <c:numRef>
              <c:f>Sheet3!$C$3:$C$6</c:f>
              <c:numCache>
                <c:formatCode>0%</c:formatCode>
                <c:ptCount val="4"/>
                <c:pt idx="0">
                  <c:v>0.19059999999999999</c:v>
                </c:pt>
                <c:pt idx="1">
                  <c:v>3.4599999999999999E-2</c:v>
                </c:pt>
                <c:pt idx="2">
                  <c:v>0.65239999999999998</c:v>
                </c:pt>
                <c:pt idx="3">
                  <c:v>0.49259999999999998</c:v>
                </c:pt>
              </c:numCache>
            </c:numRef>
          </c:val>
        </c:ser>
        <c:ser>
          <c:idx val="1"/>
          <c:order val="1"/>
          <c:tx>
            <c:strRef>
              <c:f>Sheet3!$D$2</c:f>
              <c:strCache>
                <c:ptCount val="1"/>
                <c:pt idx="0">
                  <c:v>3. vlna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Sheet3!$B$3:$B$6</c:f>
              <c:strCache>
                <c:ptCount val="4"/>
                <c:pt idx="0">
                  <c:v>Zajištěných</c:v>
                </c:pt>
                <c:pt idx="1">
                  <c:v>Nezajištěných</c:v>
                </c:pt>
                <c:pt idx="2">
                  <c:v>Uspokojení pohl. za podstatou</c:v>
                </c:pt>
                <c:pt idx="3">
                  <c:v>Uspokojení pohl. post. na roveň</c:v>
                </c:pt>
              </c:strCache>
            </c:strRef>
          </c:cat>
          <c:val>
            <c:numRef>
              <c:f>Sheet3!$D$3:$D$6</c:f>
              <c:numCache>
                <c:formatCode>0%</c:formatCode>
                <c:ptCount val="4"/>
                <c:pt idx="0">
                  <c:v>0.29960000000000003</c:v>
                </c:pt>
                <c:pt idx="1">
                  <c:v>5.5999999999999994E-2</c:v>
                </c:pt>
                <c:pt idx="2">
                  <c:v>0.77439999999999998</c:v>
                </c:pt>
                <c:pt idx="3">
                  <c:v>0.78620000000000001</c:v>
                </c:pt>
              </c:numCache>
            </c:numRef>
          </c:val>
        </c:ser>
        <c:ser>
          <c:idx val="2"/>
          <c:order val="2"/>
          <c:tx>
            <c:strRef>
              <c:f>Sheet3!$E$2</c:f>
              <c:strCache>
                <c:ptCount val="1"/>
                <c:pt idx="0">
                  <c:v>4. vlna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Sheet3!$B$3:$B$6</c:f>
              <c:strCache>
                <c:ptCount val="4"/>
                <c:pt idx="0">
                  <c:v>Zajištěných</c:v>
                </c:pt>
                <c:pt idx="1">
                  <c:v>Nezajištěných</c:v>
                </c:pt>
                <c:pt idx="2">
                  <c:v>Uspokojení pohl. za podstatou</c:v>
                </c:pt>
                <c:pt idx="3">
                  <c:v>Uspokojení pohl. post. na roveň</c:v>
                </c:pt>
              </c:strCache>
            </c:strRef>
          </c:cat>
          <c:val>
            <c:numRef>
              <c:f>Sheet3!$E$3:$E$6</c:f>
              <c:numCache>
                <c:formatCode>0%</c:formatCode>
                <c:ptCount val="4"/>
                <c:pt idx="0">
                  <c:v>0.251</c:v>
                </c:pt>
                <c:pt idx="1">
                  <c:v>5.0199999999999995E-2</c:v>
                </c:pt>
                <c:pt idx="2">
                  <c:v>0.78260000000000007</c:v>
                </c:pt>
                <c:pt idx="3">
                  <c:v>0.39880000000000004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0254192"/>
        <c:axId val="230254584"/>
      </c:barChart>
      <c:lineChart>
        <c:grouping val="standard"/>
        <c:varyColors val="0"/>
        <c:ser>
          <c:idx val="3"/>
          <c:order val="3"/>
          <c:tx>
            <c:strRef>
              <c:f>Sheet3!$F$2</c:f>
              <c:strCache>
                <c:ptCount val="1"/>
                <c:pt idx="0">
                  <c:v>Celkem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Sheet3!$B$3:$B$6</c:f>
              <c:strCache>
                <c:ptCount val="4"/>
                <c:pt idx="0">
                  <c:v>Zajištěných</c:v>
                </c:pt>
                <c:pt idx="1">
                  <c:v>Nezajištěných</c:v>
                </c:pt>
                <c:pt idx="2">
                  <c:v>Uspokojení pohl. za podstatou</c:v>
                </c:pt>
                <c:pt idx="3">
                  <c:v>Uspokojení pohl. post. na roveň</c:v>
                </c:pt>
              </c:strCache>
            </c:strRef>
          </c:cat>
          <c:val>
            <c:numRef>
              <c:f>Sheet3!$F$3:$F$6</c:f>
              <c:numCache>
                <c:formatCode>0%</c:formatCode>
                <c:ptCount val="4"/>
                <c:pt idx="0">
                  <c:v>0.24979999999999999</c:v>
                </c:pt>
                <c:pt idx="1">
                  <c:v>4.87E-2</c:v>
                </c:pt>
                <c:pt idx="2">
                  <c:v>0.77079999999999993</c:v>
                </c:pt>
                <c:pt idx="3">
                  <c:v>0.45710000000000001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9965808"/>
        <c:axId val="229965416"/>
      </c:lineChart>
      <c:catAx>
        <c:axId val="230254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cs-CZ"/>
          </a:p>
        </c:txPr>
        <c:crossAx val="230254584"/>
        <c:crosses val="autoZero"/>
        <c:auto val="1"/>
        <c:lblAlgn val="ctr"/>
        <c:lblOffset val="100"/>
        <c:noMultiLvlLbl val="0"/>
      </c:catAx>
      <c:valAx>
        <c:axId val="2302545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cs-CZ"/>
          </a:p>
        </c:txPr>
        <c:crossAx val="230254192"/>
        <c:crosses val="autoZero"/>
        <c:crossBetween val="between"/>
      </c:valAx>
      <c:valAx>
        <c:axId val="229965416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cs-CZ"/>
          </a:p>
        </c:txPr>
        <c:crossAx val="229965808"/>
        <c:crosses val="max"/>
        <c:crossBetween val="between"/>
      </c:valAx>
      <c:catAx>
        <c:axId val="229965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29965416"/>
        <c:crosses val="autoZero"/>
        <c:auto val="1"/>
        <c:lblAlgn val="ctr"/>
        <c:lblOffset val="100"/>
        <c:noMultiLvlLbl val="0"/>
      </c:catAx>
    </c:plotArea>
    <c:legend>
      <c:legendPos val="b"/>
      <c:overlay val="0"/>
      <c:txPr>
        <a:bodyPr/>
        <a:lstStyle/>
        <a:p>
          <a:pPr>
            <a:defRPr sz="20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443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889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080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501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824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926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03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446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54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877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482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68971-33BE-4A9F-80D3-9694EEC1A9CD}" type="datetimeFigureOut">
              <a:rPr lang="en-GB" smtClean="0"/>
              <a:t>25/09/2018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C7F8E-3157-4285-82B1-6A3A10985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72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115616" y="1916832"/>
            <a:ext cx="7128792" cy="954107"/>
          </a:xfrm>
          <a:prstGeom prst="rect">
            <a:avLst/>
          </a:prstGeom>
          <a:solidFill>
            <a:srgbClr val="FFC61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i="1" dirty="0" err="1"/>
              <a:t>Statistická</a:t>
            </a:r>
            <a:r>
              <a:rPr lang="en-GB" sz="2800" b="1" i="1" dirty="0"/>
              <a:t> </a:t>
            </a:r>
            <a:r>
              <a:rPr lang="en-GB" sz="2800" b="1" i="1" dirty="0" err="1"/>
              <a:t>pravda</a:t>
            </a:r>
            <a:r>
              <a:rPr lang="en-GB" sz="2800" b="1" i="1" dirty="0"/>
              <a:t> o </a:t>
            </a:r>
            <a:r>
              <a:rPr lang="en-GB" sz="2800" b="1" i="1" dirty="0" err="1"/>
              <a:t>insolvenčních</a:t>
            </a:r>
            <a:r>
              <a:rPr lang="en-GB" sz="2800" b="1" i="1" dirty="0"/>
              <a:t> </a:t>
            </a:r>
            <a:r>
              <a:rPr lang="en-GB" sz="2800" b="1" i="1" dirty="0" err="1"/>
              <a:t>řízeních</a:t>
            </a:r>
            <a:r>
              <a:rPr lang="en-GB" sz="2800" b="1" i="1" dirty="0"/>
              <a:t> </a:t>
            </a:r>
            <a:endParaRPr lang="cs-CZ" sz="2800" b="1" i="1" dirty="0" smtClean="0"/>
          </a:p>
          <a:p>
            <a:pPr algn="ctr"/>
            <a:r>
              <a:rPr lang="en-GB" sz="2800" b="1" i="1" dirty="0" smtClean="0"/>
              <a:t>v </a:t>
            </a:r>
            <a:r>
              <a:rPr lang="en-GB" sz="2800" b="1" i="1" dirty="0" err="1"/>
              <a:t>České</a:t>
            </a:r>
            <a:r>
              <a:rPr lang="en-GB" sz="2800" b="1" i="1" dirty="0"/>
              <a:t> </a:t>
            </a:r>
            <a:r>
              <a:rPr lang="en-GB" sz="2800" b="1" i="1" dirty="0" err="1"/>
              <a:t>republice</a:t>
            </a:r>
            <a:r>
              <a:rPr lang="en-GB" sz="2800" b="1" i="1" dirty="0"/>
              <a:t> 2008 </a:t>
            </a:r>
            <a:r>
              <a:rPr lang="en-GB" sz="2800" b="1" i="1" dirty="0" err="1"/>
              <a:t>až</a:t>
            </a:r>
            <a:r>
              <a:rPr lang="en-GB" sz="2800" b="1" i="1" dirty="0"/>
              <a:t> 2014 </a:t>
            </a:r>
            <a:endParaRPr lang="en-GB" sz="2800" dirty="0"/>
          </a:p>
        </p:txBody>
      </p:sp>
      <p:sp>
        <p:nvSpPr>
          <p:cNvPr id="5" name="Obdélník 4"/>
          <p:cNvSpPr/>
          <p:nvPr/>
        </p:nvSpPr>
        <p:spPr>
          <a:xfrm>
            <a:off x="3131840" y="3244334"/>
            <a:ext cx="33727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 smtClean="0"/>
              <a:t>d</a:t>
            </a:r>
            <a:r>
              <a:rPr lang="en-GB" sz="2000" b="1" dirty="0" smtClean="0"/>
              <a:t>oc</a:t>
            </a:r>
            <a:r>
              <a:rPr lang="en-GB" sz="2000" b="1" dirty="0"/>
              <a:t>. </a:t>
            </a:r>
            <a:r>
              <a:rPr lang="en-GB" sz="2000" b="1" dirty="0" err="1"/>
              <a:t>Ing</a:t>
            </a:r>
            <a:r>
              <a:rPr lang="en-GB" sz="2000" b="1" dirty="0"/>
              <a:t>. </a:t>
            </a:r>
            <a:r>
              <a:rPr lang="en-GB" sz="2000" b="1" dirty="0" err="1"/>
              <a:t>Luboš</a:t>
            </a:r>
            <a:r>
              <a:rPr lang="en-GB" sz="2000" b="1" dirty="0"/>
              <a:t> SMRČKA, </a:t>
            </a:r>
            <a:r>
              <a:rPr lang="en-GB" sz="2000" b="1" dirty="0" err="1"/>
              <a:t>CSc</a:t>
            </a:r>
            <a:r>
              <a:rPr lang="en-GB" sz="2000" b="1" dirty="0" smtClean="0"/>
              <a:t>.</a:t>
            </a:r>
            <a:r>
              <a:rPr lang="en-GB" sz="2000" dirty="0" smtClean="0"/>
              <a:t>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            </a:t>
            </a:r>
            <a:r>
              <a:rPr lang="en-GB" sz="2000" dirty="0" smtClean="0"/>
              <a:t>VŠE </a:t>
            </a:r>
            <a:r>
              <a:rPr lang="en-GB" sz="2000" dirty="0"/>
              <a:t>v </a:t>
            </a:r>
            <a:r>
              <a:rPr lang="en-GB" sz="2000" dirty="0" err="1"/>
              <a:t>Praze</a:t>
            </a:r>
            <a:r>
              <a:rPr lang="en-GB" sz="2000" dirty="0"/>
              <a:t> </a:t>
            </a:r>
          </a:p>
        </p:txBody>
      </p:sp>
      <p:sp>
        <p:nvSpPr>
          <p:cNvPr id="6" name="Obdélník 5"/>
          <p:cNvSpPr/>
          <p:nvPr/>
        </p:nvSpPr>
        <p:spPr>
          <a:xfrm>
            <a:off x="395536" y="4293096"/>
            <a:ext cx="8424936" cy="141577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/>
              <a:t>IV. ročník diskusního semináře o insolvencích</a:t>
            </a:r>
          </a:p>
          <a:p>
            <a:pPr algn="ctr"/>
            <a:r>
              <a:rPr lang="cs-CZ" sz="2400" b="1" dirty="0" smtClean="0"/>
              <a:t>Novela, aneb jak dál v insolvencích</a:t>
            </a:r>
            <a:r>
              <a:rPr lang="en-GB" sz="2400" b="1" dirty="0" smtClean="0"/>
              <a:t> </a:t>
            </a:r>
            <a:endParaRPr lang="en-GB" sz="2400" dirty="0"/>
          </a:p>
          <a:p>
            <a:pPr algn="ctr"/>
            <a:r>
              <a:rPr lang="pl-PL" b="1" dirty="0" smtClean="0"/>
              <a:t>14. </a:t>
            </a:r>
            <a:r>
              <a:rPr lang="pl-PL" b="1" dirty="0"/>
              <a:t>a</a:t>
            </a:r>
            <a:r>
              <a:rPr lang="pl-PL" b="1" dirty="0" smtClean="0"/>
              <a:t> 15. 12. 2015  </a:t>
            </a:r>
            <a:endParaRPr lang="en-GB" dirty="0"/>
          </a:p>
          <a:p>
            <a:pPr algn="ctr"/>
            <a:r>
              <a:rPr lang="en-GB" sz="2000" dirty="0"/>
              <a:t> </a:t>
            </a:r>
            <a:r>
              <a:rPr lang="cs-CZ" sz="2000" b="1" dirty="0" smtClean="0"/>
              <a:t>Hotel </a:t>
            </a:r>
            <a:r>
              <a:rPr lang="cs-CZ" sz="2000" b="1" dirty="0" err="1" smtClean="0"/>
              <a:t>Arbatan</a:t>
            </a:r>
            <a:r>
              <a:rPr lang="cs-CZ" sz="2000" b="1" dirty="0" smtClean="0"/>
              <a:t> Žirovnice</a:t>
            </a:r>
            <a:endParaRPr lang="en-GB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5222"/>
            <a:ext cx="80010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331640" y="332656"/>
            <a:ext cx="931665" cy="30777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TD020190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331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534323"/>
              </p:ext>
            </p:extLst>
          </p:nvPr>
        </p:nvGraphicFramePr>
        <p:xfrm>
          <a:off x="107505" y="620688"/>
          <a:ext cx="8928991" cy="60486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7271"/>
                <a:gridCol w="2164977"/>
                <a:gridCol w="2016743"/>
              </a:tblGrid>
              <a:tr h="224025">
                <a:tc grid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Průměrný počet pohledávek – 3. vlna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4025"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Zajištěné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Nezajištěné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Celkový počet řízení (pouze ta, kde se vyskytují)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105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407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Celkový počet pohledávek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658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13004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Průměrný počet pohledávek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6,26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31,95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Medián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2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16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Celková výše pohledávek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621 122 903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2 588 969 478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Průměrná výše pohledávky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943 955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199 090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Medián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1 011 449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154 731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 grid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Průměrný počet pohledávek – 4. Vlna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4025"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Zajištěné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Nezajištěné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Celkový počet řízení (pouze ta, kde se vyskytují)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199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679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Celkový počet pohledávek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2582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27853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Průměrný počet pohledávek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12,97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41,02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Medián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2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18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Celková výše pohledávek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3 955 040 140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15 673 482 805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Průměrná výše pohledávky (jen nenulové)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1 531 773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562 721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Medián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1 057 744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137 539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 grid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Průměrný počet pohledávek – souhrn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4025"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Zajištěné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Nezajištěné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Celkový počet řízení (pouze ta, kde se vyskytují)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391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1435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Celkový počet pohledávek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3955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52650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Průměrný počet pohledávek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10,12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36,69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Medián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2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17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Celková výše pohledávek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5 181 371 144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21 350 583 451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Průměrná výše pohledávky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1 310 081 Kč 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405 519 Kč 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  <a:tr h="22402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Medián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979 196 Kč 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156 335 Kč  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113" marR="39113" marT="0" marB="0" anchor="b"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827584" y="0"/>
            <a:ext cx="7272808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cs-CZ" sz="1600" b="1" dirty="0"/>
              <a:t>Počet, objem a průměrná výše pohledávek podle zajištěných a nezajištěných </a:t>
            </a:r>
            <a:endParaRPr lang="cs-CZ" sz="1600" b="1" dirty="0" smtClean="0"/>
          </a:p>
          <a:p>
            <a:pPr lvl="0" algn="ctr"/>
            <a:r>
              <a:rPr lang="cs-CZ" sz="1600" b="1" dirty="0" smtClean="0"/>
              <a:t>v</a:t>
            </a:r>
            <a:r>
              <a:rPr lang="cs-CZ" sz="1600" b="1" dirty="0"/>
              <a:t> jednotlivých vlnách výzkumu a celkem (v korunách</a:t>
            </a:r>
            <a:r>
              <a:rPr lang="cs-CZ" sz="1600" b="1" dirty="0" smtClean="0"/>
              <a:t>)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1526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042499"/>
              </p:ext>
            </p:extLst>
          </p:nvPr>
        </p:nvGraphicFramePr>
        <p:xfrm>
          <a:off x="467544" y="1772816"/>
          <a:ext cx="8229600" cy="4392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1729"/>
                <a:gridCol w="1710111"/>
                <a:gridCol w="1645920"/>
                <a:gridCol w="1645920"/>
                <a:gridCol w="1645920"/>
              </a:tblGrid>
              <a:tr h="146416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Náhrada hotových výdajů předběžného správce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Odměna předběžného správce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Náhrada hotových výdajů insolvenčního správce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Odměna insolvenčního správce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Ostatní pohledávky za majetkovou podstatou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88054">
                <a:tc grid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Souhrn 2. a 3. vlna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68 436,00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248 420,00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24 951 873,12 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 82 061 388,41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82 454 885,76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88054">
                <a:tc grid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4. vlna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109 927,40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538 213,93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49 988 983,29 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146 876 378,05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546 162 684,84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88054">
                <a:tc grid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Souhrn 2. a 3. a 4. Vlna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88054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178 363,40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786 633,93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74 940 856,41 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228 937 766,46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628 617 570,60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395536" y="33265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s-CZ" sz="2400" b="1" dirty="0"/>
              <a:t>Objem </a:t>
            </a:r>
            <a:r>
              <a:rPr lang="cs-CZ" sz="2400" b="1" dirty="0" smtClean="0"/>
              <a:t>pohledávek </a:t>
            </a:r>
            <a:r>
              <a:rPr lang="cs-CZ" sz="2400" b="1" dirty="0"/>
              <a:t>za majetkovou podstatou </a:t>
            </a:r>
            <a:endParaRPr lang="cs-CZ" sz="2400" b="1" dirty="0" smtClean="0"/>
          </a:p>
          <a:p>
            <a:pPr lvl="0" algn="ctr"/>
            <a:r>
              <a:rPr lang="cs-CZ" sz="2400" b="1" dirty="0" smtClean="0"/>
              <a:t>v</a:t>
            </a:r>
            <a:r>
              <a:rPr lang="cs-CZ" sz="2400" b="1" dirty="0"/>
              <a:t> jednotlivých vlnách a souhrnně (v Kč</a:t>
            </a:r>
            <a:r>
              <a:rPr lang="cs-CZ" sz="2400" b="1" dirty="0" smtClean="0"/>
              <a:t>)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012160" y="6381328"/>
            <a:ext cx="2204321" cy="338554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600" b="1" dirty="0" smtClean="0"/>
              <a:t>Celkem:933 461 188,-Kč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262324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297789"/>
              </p:ext>
            </p:extLst>
          </p:nvPr>
        </p:nvGraphicFramePr>
        <p:xfrm>
          <a:off x="107504" y="120825"/>
          <a:ext cx="9310955" cy="6741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754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997019"/>
              </p:ext>
            </p:extLst>
          </p:nvPr>
        </p:nvGraphicFramePr>
        <p:xfrm>
          <a:off x="395536" y="1196752"/>
          <a:ext cx="8065007" cy="1800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4375"/>
                <a:gridCol w="1269432"/>
                <a:gridCol w="1266206"/>
                <a:gridCol w="1196847"/>
                <a:gridCol w="1358147"/>
              </a:tblGrid>
              <a:tr h="360040">
                <a:tc>
                  <a:txBody>
                    <a:bodyPr/>
                    <a:lstStyle/>
                    <a:p>
                      <a:endParaRPr lang="cs-CZ" sz="16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2. vlna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3. vlna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4. vlna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Celkem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600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Zajištěných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115 326 446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186 091 420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992 887 182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1 294 305 049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Nezajištěných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106 780 160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144 983 728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786 970 376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1 038 734 265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Uspokojení </a:t>
                      </a:r>
                      <a:r>
                        <a:rPr lang="cs-CZ" sz="1600" b="1" dirty="0" err="1">
                          <a:effectLst/>
                        </a:rPr>
                        <a:t>pohl</a:t>
                      </a:r>
                      <a:r>
                        <a:rPr lang="cs-CZ" sz="1600" b="1" dirty="0">
                          <a:effectLst/>
                        </a:rPr>
                        <a:t>. za podstatou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 50 484 094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87 048 762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581 991 508 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719 524 365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Uspokojení </a:t>
                      </a:r>
                      <a:r>
                        <a:rPr lang="cs-CZ" sz="1600" b="1" dirty="0" err="1">
                          <a:effectLst/>
                        </a:rPr>
                        <a:t>pohl</a:t>
                      </a:r>
                      <a:r>
                        <a:rPr lang="cs-CZ" sz="1600" b="1" dirty="0">
                          <a:effectLst/>
                        </a:rPr>
                        <a:t>. post. na roveň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 40 446 376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60 841 621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193 793 288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295 081 286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0" y="404664"/>
            <a:ext cx="9073061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lvl="0"/>
            <a:r>
              <a:rPr lang="cs-CZ" b="1" dirty="0"/>
              <a:t>Uspokojení jednotlivých typů věřitelů a skupin pohledávek podle vln a souhrnně (v korunách</a:t>
            </a:r>
            <a:r>
              <a:rPr lang="cs-CZ" b="1" dirty="0" smtClean="0"/>
              <a:t>)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771725"/>
              </p:ext>
            </p:extLst>
          </p:nvPr>
        </p:nvGraphicFramePr>
        <p:xfrm>
          <a:off x="324347" y="4365104"/>
          <a:ext cx="8239338" cy="1944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4926"/>
                <a:gridCol w="1107367"/>
                <a:gridCol w="1107367"/>
                <a:gridCol w="1107367"/>
                <a:gridCol w="1112311"/>
              </a:tblGrid>
              <a:tr h="388843">
                <a:tc>
                  <a:txBody>
                    <a:bodyPr/>
                    <a:lstStyle/>
                    <a:p>
                      <a:endParaRPr lang="cs-CZ" sz="16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2. vlna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3. vlna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4. vlna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Celkem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88843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Zajištěných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19,06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29,96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25,10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24,98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88843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Nezajištěných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3,46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5,60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5,02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4,87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88843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Uspokojení </a:t>
                      </a:r>
                      <a:r>
                        <a:rPr lang="cs-CZ" sz="1600" b="1" dirty="0" err="1">
                          <a:effectLst/>
                        </a:rPr>
                        <a:t>pohl</a:t>
                      </a:r>
                      <a:r>
                        <a:rPr lang="cs-CZ" sz="1600" b="1" dirty="0">
                          <a:effectLst/>
                        </a:rPr>
                        <a:t>. za podstatou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65,24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77,44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78,26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77,08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8884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Uspokojení </a:t>
                      </a:r>
                      <a:r>
                        <a:rPr lang="cs-CZ" sz="1600" b="1" dirty="0" err="1">
                          <a:effectLst/>
                        </a:rPr>
                        <a:t>pohl</a:t>
                      </a:r>
                      <a:r>
                        <a:rPr lang="cs-CZ" sz="1600" b="1" dirty="0">
                          <a:effectLst/>
                        </a:rPr>
                        <a:t>. post. na roveň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49,26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78,62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39,88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45,71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44034" y="3429000"/>
            <a:ext cx="838499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cs-CZ" b="1" dirty="0"/>
              <a:t>Uspokojení jednotlivých typů věřitelů a skupin pohledávek podle vln </a:t>
            </a:r>
            <a:endParaRPr lang="cs-CZ" b="1" dirty="0" smtClean="0"/>
          </a:p>
          <a:p>
            <a:pPr lvl="0" algn="ctr"/>
            <a:r>
              <a:rPr lang="cs-CZ" b="1" dirty="0" smtClean="0"/>
              <a:t>a </a:t>
            </a:r>
            <a:r>
              <a:rPr lang="cs-CZ" b="1" dirty="0"/>
              <a:t>souhrnně (jako procento z pohledávky</a:t>
            </a:r>
            <a:r>
              <a:rPr lang="cs-CZ" b="1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298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632694"/>
              </p:ext>
            </p:extLst>
          </p:nvPr>
        </p:nvGraphicFramePr>
        <p:xfrm>
          <a:off x="-6796" y="116632"/>
          <a:ext cx="9043292" cy="6529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79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922665"/>
              </p:ext>
            </p:extLst>
          </p:nvPr>
        </p:nvGraphicFramePr>
        <p:xfrm>
          <a:off x="179512" y="116632"/>
          <a:ext cx="8712968" cy="6552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14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1124744"/>
            <a:ext cx="8640960" cy="526297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Poslední 3 tabulky jsou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klíčovým údajem celé studie. Znovu zde vidíme, že i když jsou jednotlivé vlny do jisté míry odlišné a nalezneme zde určité rozdíly, údaje jsou v podstatě konzistentní a dokazují, že nastoupená cesta vede k dostatečně reprezentativním výsledkům. Uspokojení zajištěných věřitelů je překvapivě nízké, když dosahuje zhruba jedné čtvrtiny objemu přihlášených a uznaných pohledávek. Uspokojení nezajištěných věřitelů nedosahuje ani hodnoty pěti procent – když si uvědomíme, že většina insolvenčních řízení s úpadkem je takových, kde nejsou vůbec přítomni zajištění věřitelé, pak je tato skutečnost ještě více dominantním znakem insolvenčního systému v České republice. Uspokojení </a:t>
            </a:r>
            <a:r>
              <a:rPr lang="cs-CZ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zapodstatových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pohledávek nedosahuje sta procent, což znamená, že v řadě insolvenční řízení není ani taková výše zpeněžení, aby umožnila pokrýt tyto pohledávky.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536" y="332656"/>
            <a:ext cx="978153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cs-CZ" sz="2800" dirty="0" smtClean="0"/>
              <a:t>Závěr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04041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267744" y="2060848"/>
            <a:ext cx="403244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800" dirty="0" smtClean="0"/>
              <a:t>Děkuji Vám za pozornost.</a:t>
            </a:r>
            <a:endParaRPr lang="cs-CZ" sz="2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437112"/>
            <a:ext cx="8590269" cy="137067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187624" y="4653136"/>
            <a:ext cx="931665" cy="30777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TD020190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168677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751344"/>
            <a:ext cx="8424936" cy="526297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cs-CZ" sz="2400" b="1" dirty="0"/>
              <a:t>Studie vychází z výsledků statistických šetření uskutečňovaných v letech 2012 až 2014 specializovaným výzkumným týmem. Tyto výzkumy se uskutečnily v několika vlnách, práce se zabývá především výsledky čtvrté vlny výzkumů a dále pak souhrnnými výsledky za druhou, třetí a čtvrtou vlnu, data z první vlny nejsou kvůli postupnému vývoji metody zjišťování údajů dostatečně kompatibilní. </a:t>
            </a:r>
            <a:r>
              <a:rPr lang="cs-CZ" sz="2400" b="1" dirty="0">
                <a:solidFill>
                  <a:schemeClr val="accent2">
                    <a:lumMod val="75000"/>
                  </a:schemeClr>
                </a:solidFill>
              </a:rPr>
              <a:t>Studie celkem zahrnuje 2751 insolvenčních řízení započatých po začátku roku 2008 a takových, kde došlo nejpozději k prosinci 2013 k pravomocnému ukončení řízení. </a:t>
            </a:r>
            <a:r>
              <a:rPr lang="cs-CZ" sz="2400" b="1" dirty="0"/>
              <a:t>Jde zhruba o 20 procent z celku všech insolvenčních řízení vyhovujících oběma podmínkám, třetí podmínkou pak je, že jde o řízení s podnikatelským subjektem – jedno již, zda právnickou nebo fyzickou osobou. Případy osobních bankrotů zde nejsou brány v potaz.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45269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040051"/>
              </p:ext>
            </p:extLst>
          </p:nvPr>
        </p:nvGraphicFramePr>
        <p:xfrm>
          <a:off x="395536" y="1412776"/>
          <a:ext cx="8229600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1743"/>
                <a:gridCol w="3372490"/>
                <a:gridCol w="1425367"/>
              </a:tblGrid>
              <a:tr h="288032">
                <a:tc>
                  <a:txBody>
                    <a:bodyPr/>
                    <a:lstStyle/>
                    <a:p>
                      <a:endParaRPr lang="en-GB" sz="2400" dirty="0">
                        <a:effectLst/>
                        <a:latin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Počet rozhodnutí</a:t>
                      </a:r>
                      <a:endParaRPr lang="en-GB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[%]</a:t>
                      </a:r>
                      <a:endParaRPr lang="en-GB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28803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Řízení s úpadkem</a:t>
                      </a:r>
                      <a:endParaRPr lang="en-GB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757</a:t>
                      </a:r>
                      <a:endParaRPr lang="en-GB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61,35</a:t>
                      </a:r>
                      <a:endParaRPr lang="en-GB" sz="2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28803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Řízení bez úpadku</a:t>
                      </a:r>
                      <a:endParaRPr lang="en-GB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477</a:t>
                      </a:r>
                      <a:endParaRPr lang="en-GB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38,65</a:t>
                      </a:r>
                      <a:endParaRPr lang="en-GB" sz="2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28803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Celkem</a:t>
                      </a:r>
                      <a:endParaRPr lang="en-GB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1234</a:t>
                      </a:r>
                      <a:endParaRPr lang="en-GB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100,00</a:t>
                      </a:r>
                      <a:endParaRPr lang="en-GB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690316" y="580688"/>
            <a:ext cx="6025047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lvl="0"/>
            <a:r>
              <a:rPr lang="cs-CZ" sz="2400" b="1" dirty="0"/>
              <a:t>Řízení s úpadkem a řízení bez úpadku (4. vlna</a:t>
            </a:r>
            <a:r>
              <a:rPr lang="cs-CZ" sz="2400" b="1" dirty="0" smtClean="0"/>
              <a:t>)</a:t>
            </a:r>
            <a:endParaRPr lang="en-GB" sz="24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546963"/>
              </p:ext>
            </p:extLst>
          </p:nvPr>
        </p:nvGraphicFramePr>
        <p:xfrm>
          <a:off x="467544" y="4221088"/>
          <a:ext cx="8229600" cy="1800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1743"/>
                <a:gridCol w="3372490"/>
                <a:gridCol w="1425367"/>
              </a:tblGrid>
              <a:tr h="381922">
                <a:tc>
                  <a:txBody>
                    <a:bodyPr/>
                    <a:lstStyle/>
                    <a:p>
                      <a:endParaRPr lang="en-GB" sz="2400" dirty="0">
                        <a:effectLst/>
                        <a:latin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Počet rozhodnutí</a:t>
                      </a:r>
                      <a:endParaRPr lang="en-GB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[%]</a:t>
                      </a:r>
                      <a:endParaRPr lang="en-GB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47275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Řízení s úpadkem</a:t>
                      </a:r>
                      <a:endParaRPr lang="en-GB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1536</a:t>
                      </a:r>
                      <a:endParaRPr lang="en-GB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55,83</a:t>
                      </a:r>
                      <a:endParaRPr lang="en-GB" sz="2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47275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Řízení bez úpadku</a:t>
                      </a:r>
                      <a:endParaRPr lang="en-GB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1215</a:t>
                      </a:r>
                      <a:endParaRPr lang="en-GB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44,17</a:t>
                      </a:r>
                      <a:endParaRPr lang="en-GB" sz="2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47275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Celkem</a:t>
                      </a:r>
                      <a:endParaRPr lang="en-GB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2751</a:t>
                      </a:r>
                      <a:endParaRPr lang="en-GB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100,00</a:t>
                      </a:r>
                      <a:endParaRPr lang="en-GB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1691680" y="3423165"/>
            <a:ext cx="6073137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/>
            <a:r>
              <a:rPr lang="cs-CZ" sz="2400" b="1" dirty="0"/>
              <a:t>Řízení s úpadkem a řízení bez úpadku (souhrn)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87517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082367"/>
              </p:ext>
            </p:extLst>
          </p:nvPr>
        </p:nvGraphicFramePr>
        <p:xfrm>
          <a:off x="490612" y="1412776"/>
          <a:ext cx="8229600" cy="457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08894"/>
                <a:gridCol w="1899392"/>
                <a:gridCol w="821314"/>
              </a:tblGrid>
              <a:tr h="190500">
                <a:tc>
                  <a:txBody>
                    <a:bodyPr/>
                    <a:lstStyle/>
                    <a:p>
                      <a:endParaRPr lang="en-GB" sz="2000" dirty="0">
                        <a:effectLst/>
                        <a:latin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Počet rozhodnutí</a:t>
                      </a:r>
                      <a:endParaRPr lang="en-GB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[%]</a:t>
                      </a:r>
                      <a:endParaRPr lang="en-GB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Řízení s úpadkem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757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61,35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Návrh odmítnut pro vady podle § 128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131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10,62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Návrh zamítnut podle § 143 (nebyly splněny zákonem stanovené předpoklady)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25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2,03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Návrh zamítnut podle § 144 (pro nedostatek majetku dlužníka)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214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17,34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Řízení zastaveno dle § 108 (nezaplacení zálohy na náklady insolvenčního řízení)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54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4,38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Řízení zastaveno podle § 129 a § 130 – zpětvzetí návrhu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30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2,43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Řízení zastaveno podle § 107 (o téže věci probíhalo jiné řízení)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0,24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Jiné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20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1,62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Celkem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1234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100,00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2909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57200" y="2909888"/>
            <a:ext cx="3017838" cy="79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TextovéPole 9"/>
          <p:cNvSpPr txBox="1"/>
          <p:nvPr/>
        </p:nvSpPr>
        <p:spPr>
          <a:xfrm>
            <a:off x="1115616" y="548680"/>
            <a:ext cx="708912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lvl="0"/>
            <a:r>
              <a:rPr lang="cs-CZ" sz="2400" b="1" dirty="0"/>
              <a:t>Důvody, proč nebyl vyhlášen úpadek dlužníka (4. vlna</a:t>
            </a:r>
            <a:r>
              <a:rPr lang="cs-CZ" sz="2400" b="1" dirty="0" smtClean="0"/>
              <a:t>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2625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332222"/>
              </p:ext>
            </p:extLst>
          </p:nvPr>
        </p:nvGraphicFramePr>
        <p:xfrm>
          <a:off x="251520" y="1196752"/>
          <a:ext cx="8712968" cy="457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76631"/>
                <a:gridCol w="1890890"/>
                <a:gridCol w="945447"/>
              </a:tblGrid>
              <a:tr h="190500">
                <a:tc>
                  <a:txBody>
                    <a:bodyPr/>
                    <a:lstStyle/>
                    <a:p>
                      <a:endParaRPr lang="en-GB" sz="2000" dirty="0">
                        <a:effectLst/>
                        <a:latin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Počet rozhodnutí</a:t>
                      </a:r>
                      <a:endParaRPr lang="en-GB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[%]</a:t>
                      </a:r>
                      <a:endParaRPr lang="en-GB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Řízení s úpadkem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1536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55,83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Návrh odmítnut pro vady podle § 128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383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13,92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Návrh zamítnut podle § 143 (nebyly splněny zákonem stanovené předpoklady)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66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2,40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Návrh zamítnut podle § 144 (pro nedostatek majetku dlužníka)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516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18,76</a:t>
                      </a:r>
                      <a:endParaRPr lang="en-GB" sz="20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Řízení zastaveno dle § 108 (nezaplacení zálohy na náklady insolvenčního řízení)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126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C00000"/>
                          </a:solidFill>
                          <a:effectLst/>
                        </a:rPr>
                        <a:t>4,58</a:t>
                      </a:r>
                      <a:endParaRPr lang="en-GB" sz="20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Řízení zastaveno podle § 129 a § 130 – zpětvzetí návrhu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98</a:t>
                      </a:r>
                      <a:endParaRPr lang="en-GB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3,56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Řízení zastaveno podle § 107 (o téže věci probíhalo jiné řízení)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6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0,22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Jiné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20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0,73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Celkem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2751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100,00</a:t>
                      </a:r>
                      <a:endParaRPr lang="en-GB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043608" y="436022"/>
            <a:ext cx="713721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lvl="0"/>
            <a:r>
              <a:rPr lang="cs-CZ" sz="2400" b="1" dirty="0"/>
              <a:t>Důvody, proč nebyl vyhlášen úpadek dlužníka (souhrn</a:t>
            </a:r>
            <a:r>
              <a:rPr lang="cs-CZ" sz="2400" b="1" dirty="0" smtClean="0"/>
              <a:t>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1793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988177"/>
              </p:ext>
            </p:extLst>
          </p:nvPr>
        </p:nvGraphicFramePr>
        <p:xfrm>
          <a:off x="179512" y="836712"/>
          <a:ext cx="8580107" cy="49936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2748"/>
                <a:gridCol w="1589036"/>
                <a:gridCol w="928368"/>
                <a:gridCol w="1058785"/>
                <a:gridCol w="914494"/>
                <a:gridCol w="806676"/>
              </a:tblGrid>
              <a:tr h="86485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Soud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Rozhodnutí bez </a:t>
                      </a:r>
                      <a:r>
                        <a:rPr lang="cs-CZ" sz="1800" b="1" dirty="0" smtClean="0">
                          <a:effectLst/>
                        </a:rPr>
                        <a:t>úpadku</a:t>
                      </a:r>
                      <a:r>
                        <a:rPr lang="cs-CZ" sz="1800" b="1" baseline="0" dirty="0" smtClean="0">
                          <a:effectLst/>
                        </a:rPr>
                        <a:t> (x)</a:t>
                      </a:r>
                      <a:br>
                        <a:rPr lang="cs-CZ" sz="1800" b="1" baseline="0" dirty="0" smtClean="0">
                          <a:effectLst/>
                        </a:rPr>
                      </a:b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[%] </a:t>
                      </a:r>
                      <a:r>
                        <a:rPr lang="cs-CZ" sz="1600" b="1" dirty="0" smtClean="0">
                          <a:effectLst/>
                        </a:rPr>
                        <a:t>x/1215*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Celkem </a:t>
                      </a:r>
                      <a:r>
                        <a:rPr lang="cs-CZ" sz="1800" b="1" dirty="0" smtClean="0">
                          <a:effectLst/>
                        </a:rPr>
                        <a:t>řízení (y)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[%]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y/2749*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Poměr </a:t>
                      </a:r>
                      <a:r>
                        <a:rPr lang="cs-CZ" sz="1800" b="1" dirty="0" smtClean="0">
                          <a:effectLst/>
                        </a:rPr>
                        <a:t>[%]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(x/y)*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494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Brně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6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0,49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212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7,71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2,83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494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 Čes. Budějovicích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3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0,25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105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3,82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2,86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494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Hradci Králové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96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7,90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226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8,22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42,48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494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Ostravě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9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0,74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249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9,05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3,61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494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Plzni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3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0,25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121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4,40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0000"/>
                          </a:solidFill>
                          <a:effectLst/>
                        </a:rPr>
                        <a:t>2,47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494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Praze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0,91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113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4,11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9,73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494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Ústí nad Labem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201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16,54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377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13,70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59,64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494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Městský soud v Praze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886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72,92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1346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48,93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0000"/>
                          </a:solidFill>
                          <a:effectLst/>
                        </a:rPr>
                        <a:t>65,82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494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Celkem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1215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100,00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2749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99,92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44,20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395536" y="260648"/>
            <a:ext cx="8580106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lvl="0"/>
            <a:r>
              <a:rPr lang="cs-CZ" b="1" dirty="0"/>
              <a:t>Srovnání soudů podle rozhodnutí bez úpadku vůči celkovému počtu rozhodnutí (souhrn</a:t>
            </a:r>
            <a:r>
              <a:rPr lang="cs-CZ" b="1" dirty="0" smtClean="0"/>
              <a:t>)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0273" y="5887031"/>
            <a:ext cx="750526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*x100</a:t>
            </a:r>
            <a:endParaRPr lang="cs-CZ" sz="16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367958" y="5903893"/>
            <a:ext cx="7637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Například ve čtvrté vlně samotné připadalo na Městský soud v Praze 579 případů a z toho jenom </a:t>
            </a:r>
            <a:endParaRPr lang="cs-CZ" sz="1400" b="1" dirty="0" smtClean="0"/>
          </a:p>
          <a:p>
            <a:r>
              <a:rPr lang="cs-CZ" sz="1400" b="1" dirty="0" smtClean="0"/>
              <a:t>v</a:t>
            </a:r>
            <a:r>
              <a:rPr lang="cs-CZ" sz="1400" b="1" dirty="0"/>
              <a:t> 224 případech (38,69 procenta) byl vyhlášen úpadek dlužníka. V Hradci Králové byl poměr v </a:t>
            </a:r>
            <a:endParaRPr lang="cs-CZ" sz="1400" b="1" dirty="0" smtClean="0"/>
          </a:p>
          <a:p>
            <a:r>
              <a:rPr lang="cs-CZ" sz="1400" b="1" dirty="0" smtClean="0"/>
              <a:t>samotné </a:t>
            </a:r>
            <a:r>
              <a:rPr lang="cs-CZ" sz="1400" b="1" dirty="0"/>
              <a:t>čtvrté vlně výzkumů 65 rozhodnutí s úpadkem ku 30 bez </a:t>
            </a:r>
            <a:r>
              <a:rPr lang="cs-CZ" sz="1400" b="1" dirty="0" smtClean="0"/>
              <a:t>úpadku (31,5%), </a:t>
            </a:r>
            <a:r>
              <a:rPr lang="cs-CZ" sz="1400" b="1" dirty="0"/>
              <a:t>v Ústí nad Labem pak 88 s úpadkem ku 76 bez </a:t>
            </a:r>
            <a:r>
              <a:rPr lang="cs-CZ" sz="1400" b="1" dirty="0" smtClean="0"/>
              <a:t>úpadku (46,6%).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181987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344804"/>
              </p:ext>
            </p:extLst>
          </p:nvPr>
        </p:nvGraphicFramePr>
        <p:xfrm>
          <a:off x="395536" y="1124743"/>
          <a:ext cx="8229600" cy="4895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8244"/>
                <a:gridCol w="1415491"/>
                <a:gridCol w="1259129"/>
                <a:gridCol w="1254191"/>
                <a:gridCol w="1252545"/>
              </a:tblGrid>
              <a:tr h="288033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</a:rPr>
                        <a:t>Soud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Bez </a:t>
                      </a:r>
                      <a:r>
                        <a:rPr lang="cs-CZ" sz="1800" b="1" dirty="0">
                          <a:effectLst/>
                        </a:rPr>
                        <a:t>úpadku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cs-CZ" sz="1800" b="1" dirty="0" smtClean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S </a:t>
                      </a:r>
                      <a:r>
                        <a:rPr lang="cs-CZ" sz="1800" b="1" dirty="0">
                          <a:effectLst/>
                        </a:rPr>
                        <a:t>úpadkem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361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4. vlna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Souhrn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4. vlna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Souhrn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36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Brně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156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162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92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75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522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 Čes. Budějovicích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202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202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51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81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36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Hradci Králové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106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100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94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78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36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Ostravě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252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678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67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70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36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Plzni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424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424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70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84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36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Praze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87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123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148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79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36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Krajský soud v Ústí nad Labem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219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195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0000"/>
                          </a:solidFill>
                          <a:effectLst/>
                        </a:rPr>
                        <a:t>65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0000"/>
                          </a:solidFill>
                          <a:effectLst/>
                        </a:rPr>
                        <a:t>41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36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Městský soud v Praze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176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170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</a:rPr>
                        <a:t>107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81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136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Celkem*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179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174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89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79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83568" y="260648"/>
            <a:ext cx="7606441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lvl="0" algn="ctr"/>
            <a:r>
              <a:rPr lang="cs-CZ" b="1" dirty="0"/>
              <a:t>Délka řízení od podání návrhu do ukončení řízení bez úpadku a doba řízení do </a:t>
            </a:r>
            <a:endParaRPr lang="cs-CZ" b="1" dirty="0" smtClean="0"/>
          </a:p>
          <a:p>
            <a:pPr lvl="0" algn="ctr"/>
            <a:r>
              <a:rPr lang="cs-CZ" b="1" dirty="0" smtClean="0"/>
              <a:t>kladného </a:t>
            </a:r>
            <a:r>
              <a:rPr lang="cs-CZ" b="1" dirty="0"/>
              <a:t>rozhodnutí o úpadku (počet dnů</a:t>
            </a:r>
            <a:r>
              <a:rPr lang="cs-CZ" b="1" dirty="0" smtClean="0"/>
              <a:t>)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67544" y="6237312"/>
            <a:ext cx="1691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*vážený průměr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803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109458"/>
              </p:ext>
            </p:extLst>
          </p:nvPr>
        </p:nvGraphicFramePr>
        <p:xfrm>
          <a:off x="395536" y="1124744"/>
          <a:ext cx="8229600" cy="4977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0304"/>
                <a:gridCol w="2208825"/>
                <a:gridCol w="2210471"/>
              </a:tblGrid>
              <a:tr h="43924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Soud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4. vlna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Souhrn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924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Krajský soud v Brně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867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753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3924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Krajský soud v Českých Budějovicích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830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764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3924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Krajský soud v Hradci Králové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899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870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3924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Krajský soud v Ostravě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717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654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3924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Krajský soud v Plzni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853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rgbClr val="FF0000"/>
                          </a:solidFill>
                          <a:effectLst/>
                        </a:rPr>
                        <a:t>889</a:t>
                      </a:r>
                      <a:endParaRPr lang="cs-CZ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3924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Krajský soud v Praze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822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735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3924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Krajský soud v Ústí nad Labem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776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668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3924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Městský soud v Praze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</a:rPr>
                        <a:t>699</a:t>
                      </a:r>
                      <a:endParaRPr lang="cs-CZ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rgbClr val="00B050"/>
                          </a:solidFill>
                          <a:effectLst/>
                        </a:rPr>
                        <a:t>644</a:t>
                      </a:r>
                      <a:endParaRPr lang="cs-CZ" sz="2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3924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 smtClean="0">
                          <a:effectLst/>
                        </a:rPr>
                        <a:t>Celkem*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781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715</a:t>
                      </a:r>
                      <a:endParaRPr lang="cs-CZ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11560" y="188640"/>
            <a:ext cx="7546040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lvl="0" algn="ctr"/>
            <a:r>
              <a:rPr lang="cs-CZ" b="1" dirty="0"/>
              <a:t>Délka řízení od podání návrhu do pravomocného ukončení řízení v případech</a:t>
            </a:r>
            <a:r>
              <a:rPr lang="cs-CZ" b="1" dirty="0" smtClean="0"/>
              <a:t>,</a:t>
            </a:r>
          </a:p>
          <a:p>
            <a:pPr lvl="0" algn="ctr"/>
            <a:r>
              <a:rPr lang="cs-CZ" b="1" dirty="0" smtClean="0"/>
              <a:t> </a:t>
            </a:r>
            <a:r>
              <a:rPr lang="cs-CZ" b="1" dirty="0"/>
              <a:t>kde byl vyhlášen úpadek dlužníka (délka konkurzního řízení</a:t>
            </a:r>
            <a:r>
              <a:rPr lang="cs-CZ" b="1" dirty="0" smtClean="0"/>
              <a:t>)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95536" y="6309320"/>
            <a:ext cx="1691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*vážený průměr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403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274610"/>
              </p:ext>
            </p:extLst>
          </p:nvPr>
        </p:nvGraphicFramePr>
        <p:xfrm>
          <a:off x="27148" y="491205"/>
          <a:ext cx="9108504" cy="63667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9296"/>
                <a:gridCol w="692247"/>
                <a:gridCol w="732323"/>
                <a:gridCol w="2612319"/>
                <a:gridCol w="2612319"/>
              </a:tblGrid>
              <a:tr h="155897">
                <a:tc grid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2. vlna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Struktura pohledávek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Počet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%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Objem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5"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endParaRPr lang="cs-CZ" sz="1400" b="1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+mj-lt"/>
                      </a:endParaRPr>
                    </a:p>
                  </a:txBody>
                  <a:tcPr marL="37716" marR="37716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Nezajištěné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Jenom nezajištěné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274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76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-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1 901 475 865,75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Jenom 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12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3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     53 937 764,70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-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Oba typy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75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21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   551 270 335,38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1 186 655 301,33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Celkem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361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100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   605 208 100,08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3 088 131 167,08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 grid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3. vlna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Struktura pohledávek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Počet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%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Objem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5"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endParaRPr lang="cs-CZ" sz="1400" b="1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Zajištěné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Nezajištěné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Jenom nezajištěné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307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75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-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1 744 825 688,08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Jenom 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5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1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     36 859 427,00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-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Oba typy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100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24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   584 263 476,65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   844 143 790,23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Celkem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412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100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   621 122 903,65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2 588 969 478,31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 grid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4. vlna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Struktura pohledávek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Počet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%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Objem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5"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endParaRPr lang="cs-CZ" sz="1400" b="1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Zajištěné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Nezajištěné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Jenom nezajištěné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491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71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-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3 397 739 893,82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Jenom 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15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2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     29 113 939,49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-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Oba typy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187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27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3 925 926 201,47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12 275 742 911,98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Celkem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693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100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3 955 040 140,96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15 673 482 805,80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 grid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2. + 3. + 4. vlna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Struktura pohledávek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Počet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%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Objem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5"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endParaRPr lang="cs-CZ" sz="1400" b="1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endParaRPr lang="cs-CZ" sz="1400" b="1" dirty="0">
                        <a:effectLst/>
                        <a:latin typeface="+mj-lt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Zajištěné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Nezajištěné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Jenom nezajištěné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1072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73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-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7 044 041 447,65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Jenom zajištěné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32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2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+mj-lt"/>
                        </a:rPr>
                        <a:t>         119 911 131,19 Kč </a:t>
                      </a:r>
                      <a:endParaRPr lang="cs-CZ" sz="1400" b="1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-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Oba typy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362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25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5 061 460 013,50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14 306 542 003,54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  <a:tr h="22790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Celkem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1466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100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   5 181 371 144,69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+mj-lt"/>
                        </a:rPr>
                        <a:t>   21 350 583 451,19 Kč </a:t>
                      </a:r>
                      <a:endParaRPr lang="cs-CZ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7716" marR="37716" marT="0" marB="0" anchor="b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323528" y="34273"/>
            <a:ext cx="8244408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cs-CZ" sz="1600" b="1" dirty="0" smtClean="0"/>
              <a:t>Struktura pohledávek podle zajištěných a nezajištěných v jednotlivých vlnách výzkumu a celkem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52761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1371</Words>
  <Application>Microsoft Office PowerPoint</Application>
  <PresentationFormat>Předvádění na obrazovce (4:3)</PresentationFormat>
  <Paragraphs>518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VŠE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NOBODY</dc:creator>
  <cp:lastModifiedBy>Aneta Zabloudilová</cp:lastModifiedBy>
  <cp:revision>35</cp:revision>
  <dcterms:created xsi:type="dcterms:W3CDTF">2014-11-10T21:09:12Z</dcterms:created>
  <dcterms:modified xsi:type="dcterms:W3CDTF">2018-09-25T09:27:45Z</dcterms:modified>
</cp:coreProperties>
</file>