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22"/>
  </p:notesMasterIdLst>
  <p:sldIdLst>
    <p:sldId id="256" r:id="rId3"/>
    <p:sldId id="310" r:id="rId4"/>
    <p:sldId id="309" r:id="rId5"/>
    <p:sldId id="327" r:id="rId6"/>
    <p:sldId id="265" r:id="rId7"/>
    <p:sldId id="266" r:id="rId8"/>
    <p:sldId id="267" r:id="rId9"/>
    <p:sldId id="319" r:id="rId10"/>
    <p:sldId id="322" r:id="rId11"/>
    <p:sldId id="326" r:id="rId12"/>
    <p:sldId id="292" r:id="rId13"/>
    <p:sldId id="296" r:id="rId14"/>
    <p:sldId id="269" r:id="rId15"/>
    <p:sldId id="271" r:id="rId16"/>
    <p:sldId id="324" r:id="rId17"/>
    <p:sldId id="257" r:id="rId18"/>
    <p:sldId id="325" r:id="rId19"/>
    <p:sldId id="329" r:id="rId20"/>
    <p:sldId id="328" r:id="rId21"/>
  </p:sldIdLst>
  <p:sldSz cx="12192000" cy="6858000"/>
  <p:notesSz cx="6858000" cy="9144000"/>
  <p:defaultTextStyle>
    <a:defPPr>
      <a:defRPr lang="en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9"/>
  </p:normalViewPr>
  <p:slideViewPr>
    <p:cSldViewPr snapToGrid="0" snapToObjects="1">
      <p:cViewPr varScale="1">
        <p:scale>
          <a:sx n="105" d="100"/>
          <a:sy n="105" d="100"/>
        </p:scale>
        <p:origin x="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792EE4-C5B5-D34C-94EA-10965F381175}" type="datetimeFigureOut">
              <a:rPr lang="cs-CZ" smtClean="0"/>
              <a:t>06.12.2021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A1F1E9-5A66-F74A-82AE-B0017B23A7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5329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Zástupný symbol pro obrázek snímku 1">
            <a:extLst>
              <a:ext uri="{FF2B5EF4-FFF2-40B4-BE49-F238E27FC236}">
                <a16:creationId xmlns:a16="http://schemas.microsoft.com/office/drawing/2014/main" id="{7D80CF6E-7561-8843-A2C4-538AAEB5E1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6" name="Zástupný symbol pro poznámky 2">
            <a:extLst>
              <a:ext uri="{FF2B5EF4-FFF2-40B4-BE49-F238E27FC236}">
                <a16:creationId xmlns:a16="http://schemas.microsoft.com/office/drawing/2014/main" id="{AF0D0DE0-816D-404B-9A91-766E0D196F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endParaRPr lang="cs-CZ" altLang="cs-CZ"/>
          </a:p>
        </p:txBody>
      </p:sp>
      <p:sp>
        <p:nvSpPr>
          <p:cNvPr id="72707" name="Zástupný symbol pro číslo snímku 3">
            <a:extLst>
              <a:ext uri="{FF2B5EF4-FFF2-40B4-BE49-F238E27FC236}">
                <a16:creationId xmlns:a16="http://schemas.microsoft.com/office/drawing/2014/main" id="{E7E58931-3F32-1D4A-B7E6-6A38758982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64AE862-EA0A-654C-8137-FB813E9548F7}" type="slidenum">
              <a:rPr lang="cs-CZ" altLang="cs-CZ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cs-CZ" altLang="cs-CZ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Zástupný symbol pro obrázek snímku 1">
            <a:extLst>
              <a:ext uri="{FF2B5EF4-FFF2-40B4-BE49-F238E27FC236}">
                <a16:creationId xmlns:a16="http://schemas.microsoft.com/office/drawing/2014/main" id="{C2DCDEAC-F3FF-EF46-8981-DF1D2E3E15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4" name="Zástupný symbol pro poznámky 2">
            <a:extLst>
              <a:ext uri="{FF2B5EF4-FFF2-40B4-BE49-F238E27FC236}">
                <a16:creationId xmlns:a16="http://schemas.microsoft.com/office/drawing/2014/main" id="{42811020-EF17-F144-AE7D-A677CA7E63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endParaRPr lang="cs-CZ" altLang="cs-CZ"/>
          </a:p>
        </p:txBody>
      </p:sp>
      <p:sp>
        <p:nvSpPr>
          <p:cNvPr id="74755" name="Zástupný symbol pro číslo snímku 3">
            <a:extLst>
              <a:ext uri="{FF2B5EF4-FFF2-40B4-BE49-F238E27FC236}">
                <a16:creationId xmlns:a16="http://schemas.microsoft.com/office/drawing/2014/main" id="{0D861BFD-79AF-1040-BF88-80F95BF4EB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A1220A2-29E5-E348-B5AD-787640E880F2}" type="slidenum">
              <a:rPr lang="cs-CZ" altLang="cs-CZ" smtClean="0"/>
              <a:pPr>
                <a:spcBef>
                  <a:spcPct val="0"/>
                </a:spcBef>
              </a:pPr>
              <a:t>6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Zástupný symbol pro obrázek snímku 1">
            <a:extLst>
              <a:ext uri="{FF2B5EF4-FFF2-40B4-BE49-F238E27FC236}">
                <a16:creationId xmlns:a16="http://schemas.microsoft.com/office/drawing/2014/main" id="{3F3FFDFF-5740-1C49-ABA3-C27B9496521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2" name="Zástupný symbol pro poznámky 2">
            <a:extLst>
              <a:ext uri="{FF2B5EF4-FFF2-40B4-BE49-F238E27FC236}">
                <a16:creationId xmlns:a16="http://schemas.microsoft.com/office/drawing/2014/main" id="{F0BD7137-B4F6-104E-96FB-DF2F290BEA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  <a:p>
            <a:endParaRPr lang="cs-CZ" altLang="cs-CZ"/>
          </a:p>
        </p:txBody>
      </p:sp>
      <p:sp>
        <p:nvSpPr>
          <p:cNvPr id="76803" name="Zástupný symbol pro číslo snímku 3">
            <a:extLst>
              <a:ext uri="{FF2B5EF4-FFF2-40B4-BE49-F238E27FC236}">
                <a16:creationId xmlns:a16="http://schemas.microsoft.com/office/drawing/2014/main" id="{C95CEE1F-D7CC-2B46-AB63-E0068B6768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D410E54-77D6-954E-91C3-DAAD2E7EC5FA}" type="slidenum">
              <a:rPr lang="cs-CZ" altLang="cs-CZ" smtClean="0"/>
              <a:pPr>
                <a:spcBef>
                  <a:spcPct val="0"/>
                </a:spcBef>
              </a:pPr>
              <a:t>7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Zástupný symbol pro obrázek snímku 1">
            <a:extLst>
              <a:ext uri="{FF2B5EF4-FFF2-40B4-BE49-F238E27FC236}">
                <a16:creationId xmlns:a16="http://schemas.microsoft.com/office/drawing/2014/main" id="{E6286FDF-022B-F849-A875-EED0872E01F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2" name="Zástupný symbol pro poznámky 2">
            <a:extLst>
              <a:ext uri="{FF2B5EF4-FFF2-40B4-BE49-F238E27FC236}">
                <a16:creationId xmlns:a16="http://schemas.microsoft.com/office/drawing/2014/main" id="{47AFE2A5-8ECA-A44F-819C-33D72F221F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endParaRPr lang="cs-CZ" altLang="cs-CZ"/>
          </a:p>
        </p:txBody>
      </p:sp>
      <p:sp>
        <p:nvSpPr>
          <p:cNvPr id="81923" name="Zástupný symbol pro číslo snímku 3">
            <a:extLst>
              <a:ext uri="{FF2B5EF4-FFF2-40B4-BE49-F238E27FC236}">
                <a16:creationId xmlns:a16="http://schemas.microsoft.com/office/drawing/2014/main" id="{7B627470-2FBF-DA49-B7F8-9EFE74C92E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DE70EA7-7E6B-D843-B8AD-25381B7909C4}" type="slidenum">
              <a:rPr lang="cs-CZ" altLang="cs-CZ" smtClean="0"/>
              <a:pPr>
                <a:spcBef>
                  <a:spcPct val="0"/>
                </a:spcBef>
              </a:pPr>
              <a:t>11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Zástupný symbol pro obrázek snímku 1">
            <a:extLst>
              <a:ext uri="{FF2B5EF4-FFF2-40B4-BE49-F238E27FC236}">
                <a16:creationId xmlns:a16="http://schemas.microsoft.com/office/drawing/2014/main" id="{9363A8F3-425D-264A-B4ED-5118512062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0" name="Zástupný symbol pro poznámky 2">
            <a:extLst>
              <a:ext uri="{FF2B5EF4-FFF2-40B4-BE49-F238E27FC236}">
                <a16:creationId xmlns:a16="http://schemas.microsoft.com/office/drawing/2014/main" id="{0F5692EB-4306-1440-BEAC-88333A17EF0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endParaRPr lang="cs-CZ" altLang="cs-CZ"/>
          </a:p>
        </p:txBody>
      </p:sp>
      <p:sp>
        <p:nvSpPr>
          <p:cNvPr id="83971" name="Zástupný symbol pro číslo snímku 3">
            <a:extLst>
              <a:ext uri="{FF2B5EF4-FFF2-40B4-BE49-F238E27FC236}">
                <a16:creationId xmlns:a16="http://schemas.microsoft.com/office/drawing/2014/main" id="{76EC45AF-6E51-5F47-BD27-0DDFCC38BD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716F83A-7895-8F43-A81C-374738314AC8}" type="slidenum">
              <a:rPr lang="cs-CZ" altLang="cs-CZ" smtClean="0"/>
              <a:pPr>
                <a:spcBef>
                  <a:spcPct val="0"/>
                </a:spcBef>
              </a:pPr>
              <a:t>12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Zástupný symbol pro obrázek snímku 1">
            <a:extLst>
              <a:ext uri="{FF2B5EF4-FFF2-40B4-BE49-F238E27FC236}">
                <a16:creationId xmlns:a16="http://schemas.microsoft.com/office/drawing/2014/main" id="{DBA9AF63-4644-8E42-A3E0-5B9177CD01E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8" name="Zástupný symbol pro poznámky 2">
            <a:extLst>
              <a:ext uri="{FF2B5EF4-FFF2-40B4-BE49-F238E27FC236}">
                <a16:creationId xmlns:a16="http://schemas.microsoft.com/office/drawing/2014/main" id="{319D5B2D-B63D-ED47-837F-B85B751ACC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86019" name="Zástupný symbol pro číslo snímku 3">
            <a:extLst>
              <a:ext uri="{FF2B5EF4-FFF2-40B4-BE49-F238E27FC236}">
                <a16:creationId xmlns:a16="http://schemas.microsoft.com/office/drawing/2014/main" id="{28ADBE4B-DB36-094F-89FB-117E81BDB4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F7317B5-01E5-8E4D-8CA6-C15D8A56C5DF}" type="slidenum">
              <a:rPr lang="cs-CZ" altLang="cs-CZ" smtClean="0"/>
              <a:pPr>
                <a:spcBef>
                  <a:spcPct val="0"/>
                </a:spcBef>
              </a:pPr>
              <a:t>13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Zástupný symbol pro obrázek snímku 1">
            <a:extLst>
              <a:ext uri="{FF2B5EF4-FFF2-40B4-BE49-F238E27FC236}">
                <a16:creationId xmlns:a16="http://schemas.microsoft.com/office/drawing/2014/main" id="{65E1367E-6A08-A74B-9548-B376B315E9E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6" name="Zástupný symbol pro poznámky 2">
            <a:extLst>
              <a:ext uri="{FF2B5EF4-FFF2-40B4-BE49-F238E27FC236}">
                <a16:creationId xmlns:a16="http://schemas.microsoft.com/office/drawing/2014/main" id="{A0F341DE-DF33-B24C-8F41-5DFA76997C3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endParaRPr lang="cs-CZ" altLang="cs-CZ"/>
          </a:p>
        </p:txBody>
      </p:sp>
      <p:sp>
        <p:nvSpPr>
          <p:cNvPr id="62467" name="Zástupný symbol pro číslo snímku 3">
            <a:extLst>
              <a:ext uri="{FF2B5EF4-FFF2-40B4-BE49-F238E27FC236}">
                <a16:creationId xmlns:a16="http://schemas.microsoft.com/office/drawing/2014/main" id="{0BDAEA76-FEF6-AE4C-8436-CDB796EF1D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AA760D9-CE18-3843-9218-5480999F2B66}" type="slidenum">
              <a:rPr kumimoji="0" lang="cs-CZ" alt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cs-CZ" alt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F2ECF-501C-2842-BFA2-371869F752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8052EB-62E0-6B46-BE38-31E4F0EB9C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74786D-5D9B-3D45-986D-A1F0C8DE3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03614-A6C6-C544-86D4-700B51280A2B}" type="datetime1">
              <a:rPr lang="cs-CZ" smtClean="0"/>
              <a:t>06.12.2021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8742F-FB44-DB4D-9832-3EFEBAAF1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543BE2-89C7-B448-841D-897FE94CF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0468-6C7D-9D45-8477-5DAC3CC412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4927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45394-B6FD-2944-A5A4-2B14A555F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ECEDAA-3BEE-6148-A286-659BCBF1E8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0EE3C-56B7-B448-B8E6-BD99E2EE7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32065-2CA5-C849-9738-D92BAB5605F0}" type="datetime1">
              <a:rPr lang="cs-CZ" smtClean="0"/>
              <a:t>06.12.2021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1B657A-DB48-E041-8FDE-CD470D92E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BE83F-3177-2B48-96FE-22035C9F4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0468-6C7D-9D45-8477-5DAC3CC412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9591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D5E2F5-23E6-8842-AC42-05FDB879B7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70820F-391A-A849-BFC7-8F758C7827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524EE-4392-BD4B-93D6-7799FCEF8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6825-EFFC-E543-8900-3DB8FDE563AA}" type="datetime1">
              <a:rPr lang="cs-CZ" smtClean="0"/>
              <a:t>06.12.2021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24EF0-8080-0641-8481-B595C9B6E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CA3F3-0388-7E42-B064-691B3E2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0468-6C7D-9D45-8477-5DAC3CC412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7579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B4F76-9667-7E44-B2AB-11BCF28AE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6F589-09DC-6C46-B162-499BAECB3784}" type="datetime1">
              <a:rPr lang="cs-CZ" smtClean="0"/>
              <a:t>06.12.2021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B5EAE-B177-A147-A170-EC76D6CFE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ECDAC-06E6-9940-8876-7094AFBFF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ACD0B-D673-C841-8701-A4055CDB25D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633165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BD931-FDFD-EC46-90F2-292833575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4F0FB-5B71-8847-938C-988FB14195C8}" type="datetime1">
              <a:rPr lang="cs-CZ" smtClean="0"/>
              <a:t>06.12.2021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53D15B-8AD5-FE46-9BA1-F61C0BDA0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EE882-847C-3A45-8335-6984BFD9C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065C4-6F6A-1D49-A8E9-1CD7313FE09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11812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4CEFF-1F97-364D-9293-6D6779B7E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396B1-045C-DB48-9F73-6BC624BEAD60}" type="datetime1">
              <a:rPr lang="cs-CZ" smtClean="0"/>
              <a:t>06.12.2021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039BE-FBB4-5445-9CB1-B8FE5B6F6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E49FE8-38A5-0243-8A14-5C028A869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A2002-5D92-EB4A-8214-B67EA0B9DAA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25497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34EBA94-9913-F041-88A8-56EB32A75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C06B2-B431-4140-9BF0-D7264311C4D0}" type="datetime1">
              <a:rPr lang="cs-CZ" smtClean="0"/>
              <a:t>06.12.2021</a:t>
            </a:fld>
            <a:endParaRPr lang="cs-CZ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2F2A319-11C2-6141-BCC1-E05D70E31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DDD9B32-74E2-D042-B1D7-CBF240745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94CD3-470F-F040-BD5B-823B80F9CA9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394800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4089571-86EA-0546-BD08-2868E96DF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342DC-9B8C-CE46-93DA-55A32D4E3669}" type="datetime1">
              <a:rPr lang="cs-CZ" smtClean="0"/>
              <a:t>06.12.2021</a:t>
            </a:fld>
            <a:endParaRPr lang="cs-CZ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24D2D8A-84D4-0142-8951-153522227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3088501-67FE-054E-B089-2F3643091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7E6E7-9367-6242-A7EB-9DCB5CD2477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594204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E132A5-7F61-6C42-82CD-9BE77EED2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0B705-F8AC-634B-ACE5-5B6CF6C7C245}" type="datetime1">
              <a:rPr lang="cs-CZ" smtClean="0"/>
              <a:t>06.12.2021</a:t>
            </a:fld>
            <a:endParaRPr lang="cs-CZ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73C56B3-A7BD-F44B-8CC2-2DAC1E450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8B3EC6C-A843-BB46-B0E0-9F503DF8F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718B8-29C5-4949-A087-5C857FDD2A1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454727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77C136F-5611-8D40-A572-02E545472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046BF-1427-FF45-AA9F-9E5616CADF06}" type="datetime1">
              <a:rPr lang="cs-CZ" smtClean="0"/>
              <a:t>06.12.2021</a:t>
            </a:fld>
            <a:endParaRPr lang="cs-CZ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CB3827-D85D-2149-B16E-8C2CB9D0E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EE60568-08E3-374D-BAFB-0DC26D746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00E3D-B37C-FD4B-A935-C2CB7D80AC5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763417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6E5FED-E5BD-2643-A105-516E61CAD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01612-FDDD-AC43-8470-742ED5D865EA}" type="datetime1">
              <a:rPr lang="cs-CZ" smtClean="0"/>
              <a:t>06.12.2021</a:t>
            </a:fld>
            <a:endParaRPr lang="cs-CZ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F358718-EC8A-9248-9270-2BC7092E2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74795E2-0C45-3844-8D98-DED4F79B3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7A681-7EFF-2349-BEC6-F7AE147E301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38076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907CD-1DEB-234C-A0CE-11FBE3FA5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56C1B-1042-EA4B-BF94-A39B1C43D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1C3B4F-395F-AF45-9486-225E0B2C9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7FB3-CDBD-3441-8016-E5441FF276CE}" type="datetime1">
              <a:rPr lang="cs-CZ" smtClean="0"/>
              <a:t>06.12.2021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F23138-1AB9-6447-BD14-500D67725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724C9-F717-D34C-88FA-ADFA1E1C3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0468-6C7D-9D45-8477-5DAC3CC412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02807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CZ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566F75-2125-2048-8A79-9163CE1D7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43DD1-F157-A142-B367-618756172445}" type="datetime1">
              <a:rPr lang="cs-CZ" smtClean="0"/>
              <a:t>06.12.2021</a:t>
            </a:fld>
            <a:endParaRPr lang="cs-CZ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6919E43-D22A-B64D-BD4F-816B9C03A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0EF5156-D6F3-D743-8C1F-02F0E36B6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198CE-DD9F-8E43-BD4F-BA97D6BD8B0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627213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EBA4A-0CF0-6A46-A944-66AE9E446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0334B-422C-E74C-A993-9D0519892E92}" type="datetime1">
              <a:rPr lang="cs-CZ" smtClean="0"/>
              <a:t>06.12.2021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BF3BA-D5A2-2E44-862C-D5757AA16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2F89A-E838-A443-AD27-07F681480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0A8F4-6577-DD43-A5E5-C64AEBD6142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204843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B14C62-6B52-134E-A59E-92073C022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039BA-B0BD-5E4F-8AB3-ED72336348D8}" type="datetime1">
              <a:rPr lang="cs-CZ" smtClean="0"/>
              <a:t>06.12.2021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D5B0E1-E884-1A49-84BE-BBD4A3935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76118-5F1C-8E42-995F-1DD43D44A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6CBB1-8196-2440-9B81-54105DA5213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59190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4094D-5052-174B-A1E8-5B7283FFA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56DFCA-AF2B-5E46-AB59-0CD062C20A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D6544-A087-D949-BE22-B2513A838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46CBB-DC52-2746-9CFE-8A04B342A1BC}" type="datetime1">
              <a:rPr lang="cs-CZ" smtClean="0"/>
              <a:t>06.12.2021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7B177-F08A-3B4C-8027-BA3D32C41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9AF07-C970-E347-AD5E-7732CB321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0468-6C7D-9D45-8477-5DAC3CC412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846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4CFA9-9120-CD46-A652-2F60FC285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2B03A-9DFD-994C-BB93-4875A026B8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E0EB7F-E1D9-D046-9C37-C1C5BF9E7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D5A09E-DA05-D941-88BE-38F339344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C7505-6988-304B-8F02-1B053CE72255}" type="datetime1">
              <a:rPr lang="cs-CZ" smtClean="0"/>
              <a:t>06.12.2021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FDD87F-9FD5-4A47-BA78-60C6DF9DE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34375C-460B-8546-898D-6DAE4BD53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0468-6C7D-9D45-8477-5DAC3CC412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1875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498A0-103E-DF40-B3DA-9649F2112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6005B8-2CC0-2C40-BF96-0E19C0590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F113E-E686-2D49-BBA4-440844E508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5DAD3E-CE23-DE4B-A923-F54436ADF4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EC4C3E-F2A8-C44A-B417-104B295DD0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B7671B-620E-7543-BE63-1C15238D0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1C97F-89F6-5E46-9BA6-A0E8F28B4B71}" type="datetime1">
              <a:rPr lang="cs-CZ" smtClean="0"/>
              <a:t>06.12.2021</a:t>
            </a:fld>
            <a:endParaRPr lang="cs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CF7B28-B5C5-B04A-BF70-A352C2465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0B8A42-667C-AF42-A971-9BEB90205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0468-6C7D-9D45-8477-5DAC3CC412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1692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5195C-07B0-914B-BC1A-8985E9613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CFE50E-5F79-434C-B506-7AB1F6428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3C2F8-EDF6-2E4D-825D-3C5006DDBE24}" type="datetime1">
              <a:rPr lang="cs-CZ" smtClean="0"/>
              <a:t>06.12.2021</a:t>
            </a:fld>
            <a:endParaRPr lang="cs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F94A69-55CB-2043-A3A8-2DCC77097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849611-A142-0347-B4C0-F9F0921A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0468-6C7D-9D45-8477-5DAC3CC412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2734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C50072-D8EF-7E45-BC2B-88719FA21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A8AE1-BED3-1043-8227-26DCCFE28DB1}" type="datetime1">
              <a:rPr lang="cs-CZ" smtClean="0"/>
              <a:t>06.12.2021</a:t>
            </a:fld>
            <a:endParaRPr lang="cs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94491D-BD2D-4546-825E-2A4E4D532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C835C8-6513-864A-A1F1-E75CC08DF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0468-6C7D-9D45-8477-5DAC3CC412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6402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5CAA3-2B76-D340-AFFF-C1F9D8A79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2BC74D-1837-834C-AB59-3813EA608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7CA91-AB04-BA44-A8AC-EF525B9738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0CB66-7F97-A643-B6D7-03035BB18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FCF06-7A92-3345-BE63-28E21262CF50}" type="datetime1">
              <a:rPr lang="cs-CZ" smtClean="0"/>
              <a:t>06.12.2021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211ECE-68E2-9D4E-B91A-5853C8AF2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3E8093-221E-8A48-8799-46F73C28E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0468-6C7D-9D45-8477-5DAC3CC412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9276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A9188-B5D5-3948-89C0-7C891C010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76CFE5-0258-9645-B1E2-03592A3250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8D23FE-4952-C64C-86F4-DF6D427891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975DC1-A443-F94E-96CA-AB958F22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324D6-9788-0645-9930-E4D8027614CD}" type="datetime1">
              <a:rPr lang="cs-CZ" smtClean="0"/>
              <a:t>06.12.2021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53B4E0-FFF8-694A-B321-AACBB0EF8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4AA433-AAB6-8C47-9A0E-1FF566191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0468-6C7D-9D45-8477-5DAC3CC412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3187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7918DB-8DE5-EE4C-A6ED-ECA51C519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05F5CB-7657-C144-811E-9E8B65EB6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95BEA-BBEA-EF4A-8234-74BA1AB2CC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24F61-3874-8343-A849-E96B8104311F}" type="datetime1">
              <a:rPr lang="cs-CZ" smtClean="0"/>
              <a:t>06.12.2021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087B8D-32C5-B246-9761-12B254FB90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84F64-326C-4144-8659-ACFA92F42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70468-6C7D-9D45-8477-5DAC3CC412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6628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AE857F4-C34E-9941-AEF5-7729ECFCAA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Click to edit Master title style</a:t>
            </a:r>
            <a:endParaRPr lang="cs-CZ" altLang="cs-CZ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5A75CDD-5640-1D4B-9B73-65E2B10D841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Click to edit Master text styles</a:t>
            </a:r>
          </a:p>
          <a:p>
            <a:pPr lvl="1"/>
            <a:r>
              <a:rPr lang="en-GB" altLang="cs-CZ"/>
              <a:t>Second level</a:t>
            </a:r>
          </a:p>
          <a:p>
            <a:pPr lvl="2"/>
            <a:r>
              <a:rPr lang="en-GB" altLang="cs-CZ"/>
              <a:t>Third level</a:t>
            </a:r>
          </a:p>
          <a:p>
            <a:pPr lvl="3"/>
            <a:r>
              <a:rPr lang="en-GB" altLang="cs-CZ"/>
              <a:t>Fourth level</a:t>
            </a:r>
          </a:p>
          <a:p>
            <a:pPr lvl="4"/>
            <a:r>
              <a:rPr lang="en-GB" altLang="cs-CZ"/>
              <a:t>Fifth level</a:t>
            </a:r>
            <a:endParaRPr lang="cs-CZ" alt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9B742-34A2-F942-B551-304535B85B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5F29A6D-F395-864B-9132-E5DC8ABAC6C2}" type="datetime1">
              <a:rPr lang="cs-CZ" smtClean="0"/>
              <a:t>06.12.2021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3D6EF-1037-8E46-B844-37728B41F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3BC0A-822E-514A-A6AC-04E4667F53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AD71E0D-F07A-8B46-9686-F6F8A68529B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52995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justice.cz/web/msp/ke-stazeni" TargetMode="External"/><Relationship Id="rId2" Type="http://schemas.openxmlformats.org/officeDocument/2006/relationships/hyperlink" Target="https://justice.cz/web/msp/actualit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kr-kralovehradecky.cz/cz/kraj-volene-organy/obce/kontroly/standardy/standardy-kontrol-vykonu-prenesene-pusobnosti-obci-realizovane-krajskymi-urady-326254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14FE4-2329-744F-B8E8-5D2F14132C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Seminář k problematice přestupků na úseku střetu zájmů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3B6CA6-0D9C-C143-A252-8707677B64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97110"/>
            <a:ext cx="9144000" cy="1655762"/>
          </a:xfrm>
        </p:spPr>
        <p:txBody>
          <a:bodyPr/>
          <a:lstStyle/>
          <a:p>
            <a:r>
              <a:rPr lang="cs-CZ" dirty="0"/>
              <a:t>Odbor střetu zájmů a boje proti korupci</a:t>
            </a:r>
          </a:p>
          <a:p>
            <a:r>
              <a:rPr lang="cs-CZ" dirty="0"/>
              <a:t>Ministerstvo spravedlnosti</a:t>
            </a:r>
          </a:p>
          <a:p>
            <a:r>
              <a:rPr lang="cs-CZ" dirty="0"/>
              <a:t>prosinec 2021</a:t>
            </a:r>
          </a:p>
        </p:txBody>
      </p:sp>
    </p:spTree>
    <p:extLst>
      <p:ext uri="{BB962C8B-B14F-4D97-AF65-F5344CB8AC3E}">
        <p14:creationId xmlns:p14="http://schemas.microsoft.com/office/powerpoint/2010/main" val="1540153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itle 1">
            <a:extLst>
              <a:ext uri="{FF2B5EF4-FFF2-40B4-BE49-F238E27FC236}">
                <a16:creationId xmlns:a16="http://schemas.microsoft.com/office/drawing/2014/main" id="{FC596F18-E9E1-0C45-8B43-2B2F14F007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000" b="1" dirty="0"/>
              <a:t>Další přestupky podle zákona o střetu zájmů</a:t>
            </a:r>
            <a:r>
              <a:rPr lang="cs-CZ" altLang="cs-CZ" sz="4000" dirty="0"/>
              <a:t> </a:t>
            </a:r>
          </a:p>
        </p:txBody>
      </p:sp>
      <p:sp>
        <p:nvSpPr>
          <p:cNvPr id="79874" name="Content Placeholder 2">
            <a:extLst>
              <a:ext uri="{FF2B5EF4-FFF2-40B4-BE49-F238E27FC236}">
                <a16:creationId xmlns:a16="http://schemas.microsoft.com/office/drawing/2014/main" id="{5C078A50-2E26-8748-8AF3-89B532D71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3200" dirty="0"/>
              <a:t>§ 23 odst. 2 – spáchat může fyzická osoba, která</a:t>
            </a:r>
          </a:p>
          <a:p>
            <a:pPr lvl="1" algn="just"/>
            <a:r>
              <a:rPr lang="cs-CZ" altLang="cs-CZ" sz="2800" dirty="0"/>
              <a:t>poruší zákaz výkonu činnosti po stanovenou dobu od skončení výkonu funkce veřejného funkcionáře podle § 6,</a:t>
            </a:r>
          </a:p>
          <a:p>
            <a:pPr lvl="1" algn="just"/>
            <a:r>
              <a:rPr lang="cs-CZ" altLang="cs-CZ" sz="2800" dirty="0"/>
              <a:t>sdělí třetí osobě uživatelské jméno a přístupové heslo k nahlížení do CRO, </a:t>
            </a:r>
          </a:p>
          <a:p>
            <a:pPr lvl="1" algn="just"/>
            <a:r>
              <a:rPr lang="cs-CZ" altLang="cs-CZ" sz="2800" dirty="0"/>
              <a:t>použije nebo dále zpracovává údaje vedené v CRO k jinému účelu než ke zjištění případného porušení povinností při výkonu funkce veřejného funkcionáře.</a:t>
            </a:r>
          </a:p>
          <a:p>
            <a:endParaRPr lang="cs-CZ" altLang="cs-CZ" dirty="0"/>
          </a:p>
        </p:txBody>
      </p:sp>
      <p:sp>
        <p:nvSpPr>
          <p:cNvPr id="79875" name="Slide Number Placeholder 3">
            <a:extLst>
              <a:ext uri="{FF2B5EF4-FFF2-40B4-BE49-F238E27FC236}">
                <a16:creationId xmlns:a16="http://schemas.microsoft.com/office/drawing/2014/main" id="{F3B02244-9781-A14C-8B79-6E1FEA2FCF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311B1F2-3CE8-9E4D-A748-139A33C1705C}" type="slidenum">
              <a:rPr lang="cs-CZ" altLang="cs-CZ" smtClean="0">
                <a:solidFill>
                  <a:srgbClr val="898989"/>
                </a:solidFill>
              </a:rPr>
              <a:pPr/>
              <a:t>10</a:t>
            </a:fld>
            <a:endParaRPr lang="cs-CZ" altLang="cs-CZ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Nadpis 1">
            <a:extLst>
              <a:ext uri="{FF2B5EF4-FFF2-40B4-BE49-F238E27FC236}">
                <a16:creationId xmlns:a16="http://schemas.microsoft.com/office/drawing/2014/main" id="{0F512175-89BE-4449-AC3C-B5FF59CCEA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8663" y="274639"/>
            <a:ext cx="9482137" cy="903284"/>
          </a:xfrm>
        </p:spPr>
        <p:txBody>
          <a:bodyPr/>
          <a:lstStyle/>
          <a:p>
            <a:pPr eaLnBrk="1" hangingPunct="1"/>
            <a:r>
              <a:rPr lang="cs-CZ" altLang="cs-CZ" sz="4000" b="1" dirty="0"/>
              <a:t>Správní tresty</a:t>
            </a:r>
          </a:p>
        </p:txBody>
      </p:sp>
      <p:sp>
        <p:nvSpPr>
          <p:cNvPr id="80898" name="Zástupný symbol pro obsah 2">
            <a:extLst>
              <a:ext uri="{FF2B5EF4-FFF2-40B4-BE49-F238E27FC236}">
                <a16:creationId xmlns:a16="http://schemas.microsoft.com/office/drawing/2014/main" id="{CEBEDD1F-F234-B04E-B53C-9A60D7A58C7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28662" y="1447799"/>
            <a:ext cx="10144125" cy="4638675"/>
          </a:xfrm>
        </p:spPr>
        <p:txBody>
          <a:bodyPr/>
          <a:lstStyle/>
          <a:p>
            <a:pPr algn="just">
              <a:spcBef>
                <a:spcPts val="575"/>
              </a:spcBef>
            </a:pPr>
            <a:r>
              <a:rPr lang="cs-CZ" altLang="cs-CZ" b="1" dirty="0"/>
              <a:t>napomenutí</a:t>
            </a:r>
          </a:p>
          <a:p>
            <a:pPr lvl="1" algn="just">
              <a:spcBef>
                <a:spcPts val="575"/>
              </a:spcBef>
              <a:buFont typeface="System Font Regular"/>
              <a:buChar char="-"/>
            </a:pPr>
            <a:r>
              <a:rPr lang="cs-CZ" altLang="cs-CZ" dirty="0"/>
              <a:t>§ 23 odst. 1 písm. f) zákona o střetu zájmů</a:t>
            </a:r>
          </a:p>
          <a:p>
            <a:pPr lvl="1" algn="just">
              <a:spcBef>
                <a:spcPts val="575"/>
              </a:spcBef>
              <a:buFont typeface="System Font Regular"/>
              <a:buChar char="-"/>
            </a:pPr>
            <a:r>
              <a:rPr lang="cs-CZ" altLang="cs-CZ" dirty="0"/>
              <a:t>§ 23 odst. 2 písm. c) a d) zákona o střetu zájmů</a:t>
            </a:r>
          </a:p>
          <a:p>
            <a:pPr algn="just">
              <a:spcBef>
                <a:spcPts val="575"/>
              </a:spcBef>
            </a:pPr>
            <a:r>
              <a:rPr lang="cs-CZ" altLang="cs-CZ" b="1" dirty="0"/>
              <a:t>pokuta</a:t>
            </a:r>
          </a:p>
          <a:p>
            <a:pPr lvl="1" algn="just">
              <a:spcBef>
                <a:spcPts val="575"/>
              </a:spcBef>
              <a:buFont typeface="System Font Regular"/>
              <a:buChar char="-"/>
            </a:pPr>
            <a:r>
              <a:rPr lang="cs-CZ" altLang="cs-CZ" dirty="0"/>
              <a:t>	§ 23 odst. 1 písm. a) až f) zákona o střetu zájmů</a:t>
            </a:r>
          </a:p>
          <a:p>
            <a:pPr lvl="1" algn="just">
              <a:spcBef>
                <a:spcPts val="575"/>
              </a:spcBef>
              <a:buFont typeface="System Font Regular"/>
              <a:buChar char="-"/>
            </a:pPr>
            <a:r>
              <a:rPr lang="cs-CZ" altLang="cs-CZ" dirty="0"/>
              <a:t>	§ 23 odst. 2 písm. a) až d) zákona o střetu zájmů</a:t>
            </a:r>
          </a:p>
          <a:p>
            <a:pPr algn="just">
              <a:spcBef>
                <a:spcPts val="575"/>
              </a:spcBef>
            </a:pPr>
            <a:r>
              <a:rPr lang="cs-CZ" altLang="cs-CZ" b="1" dirty="0"/>
              <a:t>možnost upuštění od potrestání</a:t>
            </a:r>
          </a:p>
          <a:p>
            <a:pPr lvl="1" algn="just">
              <a:spcBef>
                <a:spcPts val="575"/>
              </a:spcBef>
              <a:buFont typeface="System Font Regular"/>
              <a:buChar char="-"/>
            </a:pPr>
            <a:r>
              <a:rPr lang="cs-CZ" altLang="cs-CZ" dirty="0"/>
              <a:t>§ 23 odst. 1 písm. f) zákona o střetu zájmů</a:t>
            </a:r>
          </a:p>
          <a:p>
            <a:pPr lvl="1" algn="just">
              <a:spcBef>
                <a:spcPts val="575"/>
              </a:spcBef>
              <a:buFont typeface="System Font Regular"/>
              <a:buChar char="-"/>
            </a:pPr>
            <a:r>
              <a:rPr lang="cs-CZ" altLang="cs-CZ" dirty="0"/>
              <a:t>§ 23 odst. 2 písm. c) a d) zákona o střetu zájmů</a:t>
            </a:r>
          </a:p>
        </p:txBody>
      </p:sp>
      <p:sp>
        <p:nvSpPr>
          <p:cNvPr id="80899" name="Slide Number Placeholder 1">
            <a:extLst>
              <a:ext uri="{FF2B5EF4-FFF2-40B4-BE49-F238E27FC236}">
                <a16:creationId xmlns:a16="http://schemas.microsoft.com/office/drawing/2014/main" id="{8859CA5B-464C-F149-AEB8-D84CB31E88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BAB45E8-FE7A-D545-83D6-612EDE98E878}" type="slidenum">
              <a:rPr lang="cs-CZ" altLang="cs-CZ" smtClean="0">
                <a:solidFill>
                  <a:srgbClr val="898989"/>
                </a:solidFill>
              </a:rPr>
              <a:pPr/>
              <a:t>11</a:t>
            </a:fld>
            <a:endParaRPr lang="cs-CZ" altLang="cs-CZ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Nadpis 1">
            <a:extLst>
              <a:ext uri="{FF2B5EF4-FFF2-40B4-BE49-F238E27FC236}">
                <a16:creationId xmlns:a16="http://schemas.microsoft.com/office/drawing/2014/main" id="{23A24189-67DC-3B47-A0B0-0148B87C1E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5813" y="396874"/>
            <a:ext cx="9424987" cy="777875"/>
          </a:xfrm>
        </p:spPr>
        <p:txBody>
          <a:bodyPr/>
          <a:lstStyle/>
          <a:p>
            <a:pPr eaLnBrk="1" hangingPunct="1"/>
            <a:r>
              <a:rPr lang="cs-CZ" altLang="cs-CZ" sz="4000" b="1" dirty="0"/>
              <a:t>Správní tresty – výměra</a:t>
            </a:r>
          </a:p>
        </p:txBody>
      </p:sp>
      <p:sp>
        <p:nvSpPr>
          <p:cNvPr id="82946" name="Zástupný symbol pro obsah 2">
            <a:extLst>
              <a:ext uri="{FF2B5EF4-FFF2-40B4-BE49-F238E27FC236}">
                <a16:creationId xmlns:a16="http://schemas.microsoft.com/office/drawing/2014/main" id="{F4273E62-F002-204D-A722-370091CBF2E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85813" y="1447800"/>
            <a:ext cx="10201275" cy="4624388"/>
          </a:xfrm>
        </p:spPr>
        <p:txBody>
          <a:bodyPr/>
          <a:lstStyle/>
          <a:p>
            <a:pPr algn="just" eaLnBrk="1" hangingPunct="1">
              <a:lnSpc>
                <a:spcPct val="100000"/>
              </a:lnSpc>
            </a:pPr>
            <a:r>
              <a:rPr lang="cs-CZ" altLang="cs-CZ" sz="2400" b="1" dirty="0"/>
              <a:t>povaha a závažnost přestupku</a:t>
            </a:r>
          </a:p>
          <a:p>
            <a:pPr algn="just" eaLnBrk="1" hangingPunct="1">
              <a:lnSpc>
                <a:spcPct val="100000"/>
              </a:lnSpc>
            </a:pPr>
            <a:r>
              <a:rPr lang="cs-CZ" altLang="cs-CZ" sz="2400" b="1" dirty="0"/>
              <a:t>polehčující okolnosti</a:t>
            </a:r>
          </a:p>
          <a:p>
            <a:pPr algn="just" eaLnBrk="1" hangingPunct="1">
              <a:lnSpc>
                <a:spcPct val="100000"/>
              </a:lnSpc>
            </a:pPr>
            <a:r>
              <a:rPr lang="cs-CZ" altLang="cs-CZ" sz="2400" b="1" dirty="0"/>
              <a:t>přitěžující okolnosti</a:t>
            </a:r>
          </a:p>
          <a:p>
            <a:pPr algn="just" eaLnBrk="1" hangingPunct="1">
              <a:lnSpc>
                <a:spcPct val="100000"/>
              </a:lnSpc>
            </a:pPr>
            <a:r>
              <a:rPr lang="cs-CZ" altLang="cs-CZ" sz="2400" dirty="0"/>
              <a:t>Správní orgán je povinen:</a:t>
            </a:r>
          </a:p>
          <a:p>
            <a:pPr lvl="1" algn="just" eaLnBrk="1" hangingPunct="1">
              <a:lnSpc>
                <a:spcPct val="100000"/>
              </a:lnSpc>
            </a:pPr>
            <a:r>
              <a:rPr lang="cs-CZ" altLang="cs-CZ" dirty="0"/>
              <a:t>postupovat tak, aby byl zjištěn stav věci, o němž nejsou důvodné pochybnosti</a:t>
            </a:r>
          </a:p>
          <a:p>
            <a:pPr lvl="1" algn="just" eaLnBrk="1" hangingPunct="1">
              <a:lnSpc>
                <a:spcPct val="100000"/>
              </a:lnSpc>
            </a:pPr>
            <a:r>
              <a:rPr lang="cs-CZ" altLang="cs-CZ" dirty="0"/>
              <a:t>zjistit všechny rozhodné okolnosti svědčící ve prospěch </a:t>
            </a:r>
            <a:br>
              <a:rPr lang="cs-CZ" altLang="cs-CZ" dirty="0"/>
            </a:br>
            <a:r>
              <a:rPr lang="cs-CZ" altLang="cs-CZ" dirty="0"/>
              <a:t>i  neprospěch toho, komu má být povinnost uložena</a:t>
            </a:r>
          </a:p>
          <a:p>
            <a:pPr lvl="1" algn="just" eaLnBrk="1" hangingPunct="1">
              <a:lnSpc>
                <a:spcPct val="100000"/>
              </a:lnSpc>
            </a:pPr>
            <a:r>
              <a:rPr lang="cs-CZ" altLang="cs-CZ" dirty="0"/>
              <a:t>provést důkazy, které jsou potřebné ke zjištění stavu věci </a:t>
            </a:r>
          </a:p>
          <a:p>
            <a:pPr eaLnBrk="1" hangingPunct="1">
              <a:lnSpc>
                <a:spcPct val="70000"/>
              </a:lnSpc>
            </a:pPr>
            <a:endParaRPr lang="cs-CZ" altLang="cs-CZ" sz="1900" b="1" dirty="0"/>
          </a:p>
          <a:p>
            <a:pPr eaLnBrk="1" hangingPunct="1">
              <a:lnSpc>
                <a:spcPct val="70000"/>
              </a:lnSpc>
              <a:buFont typeface="Wingdings 2" pitchFamily="2" charset="2"/>
              <a:buNone/>
            </a:pPr>
            <a:endParaRPr lang="cs-CZ" altLang="cs-CZ" sz="1900" dirty="0"/>
          </a:p>
        </p:txBody>
      </p:sp>
      <p:sp>
        <p:nvSpPr>
          <p:cNvPr id="82947" name="Slide Number Placeholder 1">
            <a:extLst>
              <a:ext uri="{FF2B5EF4-FFF2-40B4-BE49-F238E27FC236}">
                <a16:creationId xmlns:a16="http://schemas.microsoft.com/office/drawing/2014/main" id="{9C0D1655-C7C3-5946-A6B3-6D316E0E4F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FCB56D9-8EAD-9340-B127-50FCB0BDD815}" type="slidenum">
              <a:rPr lang="cs-CZ" altLang="cs-CZ" smtClean="0">
                <a:solidFill>
                  <a:srgbClr val="898989"/>
                </a:solidFill>
              </a:rPr>
              <a:pPr/>
              <a:t>12</a:t>
            </a:fld>
            <a:endParaRPr lang="cs-CZ" altLang="cs-CZ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Nadpis 1">
            <a:extLst>
              <a:ext uri="{FF2B5EF4-FFF2-40B4-BE49-F238E27FC236}">
                <a16:creationId xmlns:a16="http://schemas.microsoft.com/office/drawing/2014/main" id="{AEB0C14E-8953-274F-8A1E-828C0D808E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28614"/>
            <a:ext cx="9358313" cy="868362"/>
          </a:xfrm>
        </p:spPr>
        <p:txBody>
          <a:bodyPr/>
          <a:lstStyle/>
          <a:p>
            <a:pPr eaLnBrk="1" hangingPunct="1"/>
            <a:r>
              <a:rPr lang="cs-CZ" altLang="cs-CZ" sz="4000" b="1" dirty="0"/>
              <a:t>Z praxe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B0A8EE1-1BE2-4641-9126-33CEB39A912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1196977"/>
            <a:ext cx="9920288" cy="5159374"/>
          </a:xfrm>
        </p:spPr>
        <p:txBody>
          <a:bodyPr rtlCol="0">
            <a:normAutofit lnSpcReduction="10000"/>
          </a:bodyPr>
          <a:lstStyle/>
          <a:p>
            <a:pPr algn="just">
              <a:lnSpc>
                <a:spcPct val="110000"/>
              </a:lnSpc>
              <a:spcBef>
                <a:spcPts val="580"/>
              </a:spcBef>
              <a:defRPr/>
            </a:pPr>
            <a:r>
              <a:rPr lang="cs-CZ" sz="3000" dirty="0"/>
              <a:t>častá pochybení</a:t>
            </a:r>
          </a:p>
          <a:p>
            <a:pPr lvl="1" algn="just">
              <a:lnSpc>
                <a:spcPct val="110000"/>
              </a:lnSpc>
              <a:spcBef>
                <a:spcPts val="580"/>
              </a:spcBef>
              <a:buFont typeface="System Font Regular"/>
              <a:buChar char="-"/>
              <a:defRPr/>
            </a:pPr>
            <a:r>
              <a:rPr lang="cs-CZ" sz="2600" b="1" dirty="0"/>
              <a:t>příkazní</a:t>
            </a:r>
            <a:r>
              <a:rPr lang="cs-CZ" sz="2600" dirty="0"/>
              <a:t> řízení</a:t>
            </a:r>
          </a:p>
          <a:p>
            <a:pPr lvl="1" algn="just">
              <a:lnSpc>
                <a:spcPct val="110000"/>
              </a:lnSpc>
              <a:spcBef>
                <a:spcPts val="580"/>
              </a:spcBef>
              <a:buFont typeface="System Font Regular"/>
              <a:buChar char="-"/>
              <a:defRPr/>
            </a:pPr>
            <a:r>
              <a:rPr lang="cs-CZ" sz="2600" dirty="0"/>
              <a:t>věc </a:t>
            </a:r>
            <a:r>
              <a:rPr lang="cs-CZ" sz="2600" b="1" dirty="0"/>
              <a:t>odložena</a:t>
            </a:r>
            <a:r>
              <a:rPr lang="cs-CZ" sz="2600" dirty="0"/>
              <a:t> - přihlédnuto k vyjádření obviněného, </a:t>
            </a:r>
            <a:br>
              <a:rPr lang="cs-CZ" sz="2600" dirty="0"/>
            </a:br>
            <a:r>
              <a:rPr lang="cs-CZ" sz="2600" dirty="0"/>
              <a:t>že nebyl (ministerstvem) vyzván k nápravě </a:t>
            </a:r>
            <a:br>
              <a:rPr lang="cs-CZ" sz="2600" dirty="0"/>
            </a:br>
            <a:r>
              <a:rPr lang="cs-CZ" sz="2600" dirty="0"/>
              <a:t>a dodatečně doplnil</a:t>
            </a:r>
          </a:p>
          <a:p>
            <a:pPr lvl="1" algn="just">
              <a:lnSpc>
                <a:spcPct val="110000"/>
              </a:lnSpc>
              <a:spcBef>
                <a:spcPts val="580"/>
              </a:spcBef>
              <a:buFont typeface="System Font Regular"/>
              <a:buChar char="-"/>
              <a:defRPr/>
            </a:pPr>
            <a:r>
              <a:rPr lang="cs-CZ" sz="2600" b="1" dirty="0"/>
              <a:t>disproporce</a:t>
            </a:r>
            <a:r>
              <a:rPr lang="cs-CZ" sz="2600" dirty="0"/>
              <a:t> v ukládání sankcí bez náležitého odůvodnění</a:t>
            </a:r>
          </a:p>
          <a:p>
            <a:pPr lvl="1" algn="just">
              <a:lnSpc>
                <a:spcPct val="110000"/>
              </a:lnSpc>
              <a:spcBef>
                <a:spcPts val="580"/>
              </a:spcBef>
              <a:buFont typeface="System Font Regular"/>
              <a:buChar char="-"/>
              <a:defRPr/>
            </a:pPr>
            <a:r>
              <a:rPr lang="cs-CZ" sz="2600" dirty="0"/>
              <a:t>správní orgány se neobracejí na podpůrné orgány </a:t>
            </a:r>
          </a:p>
          <a:p>
            <a:pPr algn="just">
              <a:lnSpc>
                <a:spcPct val="110000"/>
              </a:lnSpc>
              <a:spcBef>
                <a:spcPts val="580"/>
              </a:spcBef>
              <a:defRPr/>
            </a:pPr>
            <a:endParaRPr lang="cs-CZ" sz="3000" dirty="0"/>
          </a:p>
          <a:p>
            <a:pPr algn="just">
              <a:lnSpc>
                <a:spcPct val="110000"/>
              </a:lnSpc>
              <a:spcBef>
                <a:spcPts val="580"/>
              </a:spcBef>
              <a:defRPr/>
            </a:pPr>
            <a:r>
              <a:rPr lang="cs-CZ" sz="3000" dirty="0"/>
              <a:t>rozdíly v přístupech jednotlivých správních orgánů </a:t>
            </a:r>
            <a:br>
              <a:rPr lang="cs-CZ" sz="3000" dirty="0"/>
            </a:br>
            <a:r>
              <a:rPr lang="cs-CZ" sz="3000" dirty="0"/>
              <a:t>ke zjišťování skutečností o spáchaném přestupku</a:t>
            </a:r>
          </a:p>
          <a:p>
            <a:pPr marL="0" indent="0" algn="just">
              <a:spcBef>
                <a:spcPts val="580"/>
              </a:spcBef>
              <a:buNone/>
              <a:defRPr/>
            </a:pPr>
            <a:endParaRPr lang="cs-CZ" sz="2900" dirty="0"/>
          </a:p>
          <a:p>
            <a:pPr marL="0" indent="0" algn="just">
              <a:spcBef>
                <a:spcPts val="580"/>
              </a:spcBef>
              <a:buNone/>
              <a:defRPr/>
            </a:pPr>
            <a:endParaRPr lang="cs-CZ" sz="2900" dirty="0"/>
          </a:p>
        </p:txBody>
      </p:sp>
      <p:sp>
        <p:nvSpPr>
          <p:cNvPr id="84995" name="Slide Number Placeholder 1">
            <a:extLst>
              <a:ext uri="{FF2B5EF4-FFF2-40B4-BE49-F238E27FC236}">
                <a16:creationId xmlns:a16="http://schemas.microsoft.com/office/drawing/2014/main" id="{7A78B41A-D25B-DE4C-88DE-D7C8A645C3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3962CD8-D2DB-3843-AF35-79619D61E5FC}" type="slidenum">
              <a:rPr lang="cs-CZ" altLang="cs-CZ" smtClean="0">
                <a:solidFill>
                  <a:srgbClr val="898989"/>
                </a:solidFill>
              </a:rPr>
              <a:pPr/>
              <a:t>13</a:t>
            </a:fld>
            <a:endParaRPr lang="cs-CZ" altLang="cs-CZ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6D3EA5-7F46-5444-B79A-83BDA0993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319087"/>
            <a:ext cx="9380728" cy="13287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000" b="1" dirty="0"/>
              <a:t>Z praxe - odpovědnost za nesplnění oznamovací povinnosti ve lhůtě uvedené v § 12 odst. 1, 2, a 3</a:t>
            </a:r>
          </a:p>
        </p:txBody>
      </p:sp>
      <p:sp>
        <p:nvSpPr>
          <p:cNvPr id="61442" name="Zástupný symbol pro obsah 2">
            <a:extLst>
              <a:ext uri="{FF2B5EF4-FFF2-40B4-BE49-F238E27FC236}">
                <a16:creationId xmlns:a16="http://schemas.microsoft.com/office/drawing/2014/main" id="{7FA283EE-E9B4-B041-B400-370905B8089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04672" y="1863725"/>
            <a:ext cx="9953816" cy="4179888"/>
          </a:xfrm>
        </p:spPr>
        <p:txBody>
          <a:bodyPr/>
          <a:lstStyle/>
          <a:p>
            <a:pPr algn="just" eaLnBrk="1" hangingPunct="1"/>
            <a:r>
              <a:rPr lang="cs-CZ" altLang="cs-CZ" sz="2800" dirty="0"/>
              <a:t>Lze </a:t>
            </a:r>
            <a:r>
              <a:rPr lang="cs-CZ" altLang="cs-CZ" sz="2800" b="1" dirty="0"/>
              <a:t>akceptovat</a:t>
            </a:r>
            <a:r>
              <a:rPr lang="cs-CZ" altLang="cs-CZ" sz="2800" dirty="0"/>
              <a:t> i </a:t>
            </a:r>
            <a:r>
              <a:rPr lang="cs-CZ" altLang="cs-CZ" sz="2800" b="1" dirty="0"/>
              <a:t>jiný druh </a:t>
            </a:r>
            <a:r>
              <a:rPr lang="cs-CZ" altLang="cs-CZ" sz="2800" dirty="0"/>
              <a:t>oznámení?</a:t>
            </a:r>
          </a:p>
          <a:p>
            <a:pPr algn="just" eaLnBrk="1" hangingPunct="1"/>
            <a:r>
              <a:rPr lang="cs-CZ" altLang="cs-CZ" sz="2800" dirty="0"/>
              <a:t>Lze akceptovat </a:t>
            </a:r>
            <a:r>
              <a:rPr lang="cs-CZ" altLang="cs-CZ" sz="2800" b="1" dirty="0"/>
              <a:t>širší období </a:t>
            </a:r>
            <a:r>
              <a:rPr lang="cs-CZ" altLang="cs-CZ" sz="2800" dirty="0"/>
              <a:t>správně podaného druhu oznámení?</a:t>
            </a:r>
          </a:p>
          <a:p>
            <a:pPr algn="just" eaLnBrk="1" hangingPunct="1"/>
            <a:r>
              <a:rPr lang="cs-CZ" altLang="cs-CZ" sz="2800" b="1" dirty="0"/>
              <a:t>podpůrný orgán nezapsal zahájení nebo ukončení do CRO – přestupek</a:t>
            </a:r>
            <a:r>
              <a:rPr lang="cs-CZ" altLang="cs-CZ" sz="2800" dirty="0"/>
              <a:t>?</a:t>
            </a:r>
          </a:p>
          <a:p>
            <a:pPr algn="just" eaLnBrk="1" hangingPunct="1"/>
            <a:r>
              <a:rPr lang="cs-CZ" altLang="cs-CZ" sz="2800" dirty="0"/>
              <a:t>Jak lze </a:t>
            </a:r>
            <a:r>
              <a:rPr lang="cs-CZ" altLang="cs-CZ" sz="2800" b="1" dirty="0"/>
              <a:t>opravit</a:t>
            </a:r>
            <a:r>
              <a:rPr lang="cs-CZ" altLang="cs-CZ" sz="2800" dirty="0"/>
              <a:t> chybně podaná oznámení? Musí VF doplňovat chybějící oznámení i po uložení sankce?</a:t>
            </a:r>
          </a:p>
        </p:txBody>
      </p:sp>
      <p:sp>
        <p:nvSpPr>
          <p:cNvPr id="61443" name="Slide Number Placeholder 2">
            <a:extLst>
              <a:ext uri="{FF2B5EF4-FFF2-40B4-BE49-F238E27FC236}">
                <a16:creationId xmlns:a16="http://schemas.microsoft.com/office/drawing/2014/main" id="{E3D7F59B-C327-AC4A-B1EF-71B95761A7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E4F7205-92FD-CF4D-9D0B-B91C3FD6D530}" type="slidenum">
              <a:rPr lang="cs-CZ" altLang="cs-CZ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cs-CZ" altLang="cs-CZ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>
            <a:extLst>
              <a:ext uri="{FF2B5EF4-FFF2-40B4-BE49-F238E27FC236}">
                <a16:creationId xmlns:a16="http://schemas.microsoft.com/office/drawing/2014/main" id="{6834494B-6B6E-7246-81C5-C7C2FAB8B4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000" b="1"/>
              <a:t>Dopady judikatury z roku 2020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1D6D1-49C3-A845-9046-BC23190C86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9"/>
            <a:ext cx="10515600" cy="4486274"/>
          </a:xfrm>
        </p:spPr>
        <p:txBody>
          <a:bodyPr/>
          <a:lstStyle/>
          <a:p>
            <a:pPr>
              <a:defRPr/>
            </a:pPr>
            <a:r>
              <a:rPr lang="cs-CZ" sz="2800" b="1" dirty="0"/>
              <a:t>nález Ústavního soudu </a:t>
            </a:r>
            <a:r>
              <a:rPr lang="cs-CZ" sz="2800" dirty="0" err="1"/>
              <a:t>sp</a:t>
            </a:r>
            <a:r>
              <a:rPr lang="cs-CZ" sz="2800" dirty="0"/>
              <a:t>. zn. </a:t>
            </a:r>
            <a:r>
              <a:rPr lang="cs-CZ" sz="2800" dirty="0" err="1"/>
              <a:t>Pl</a:t>
            </a:r>
            <a:r>
              <a:rPr lang="cs-CZ" sz="2800" dirty="0"/>
              <a:t>. ÚS 38/17 ze dne 11. 2. 2020 (149/2020 Sb.)</a:t>
            </a:r>
          </a:p>
          <a:p>
            <a:pPr lvl="1">
              <a:defRPr/>
            </a:pPr>
            <a:r>
              <a:rPr lang="cs-CZ" sz="2400" dirty="0"/>
              <a:t>automatické zveřejňování údajů z CRO o VF dle § 2 odst. 1 představuje zásah do práva na soukromí a informační sebeurčení</a:t>
            </a:r>
          </a:p>
          <a:p>
            <a:pPr>
              <a:defRPr/>
            </a:pPr>
            <a:r>
              <a:rPr lang="cs-CZ" sz="2800" dirty="0"/>
              <a:t>navazující rozsudky Nejvyššího správního soudu:</a:t>
            </a:r>
          </a:p>
          <a:p>
            <a:pPr lvl="1">
              <a:defRPr/>
            </a:pPr>
            <a:r>
              <a:rPr lang="cs-CZ" altLang="cs-CZ" sz="2000" dirty="0"/>
              <a:t>ze dne 29. října 2020 čj. 9 As 173/2020</a:t>
            </a:r>
          </a:p>
          <a:p>
            <a:pPr lvl="1">
              <a:defRPr/>
            </a:pPr>
            <a:r>
              <a:rPr lang="cs-CZ" sz="2000" dirty="0"/>
              <a:t>ze dne 24. listopadu 2020 čj. 2 As 277/2020</a:t>
            </a:r>
          </a:p>
          <a:p>
            <a:pPr lvl="1">
              <a:defRPr/>
            </a:pPr>
            <a:r>
              <a:rPr lang="cs-CZ" sz="2000" b="1" dirty="0"/>
              <a:t>chybějící materiální stránka přestupku:</a:t>
            </a:r>
            <a:endParaRPr lang="cs-CZ" sz="2000" dirty="0"/>
          </a:p>
          <a:p>
            <a:pPr marL="342900" lvl="1" indent="0">
              <a:buNone/>
              <a:defRPr/>
            </a:pPr>
            <a:r>
              <a:rPr lang="cs-CZ" sz="2000" i="1" dirty="0"/>
              <a:t>„Závěr Ústavního soudu o protiústavnosti úpravy zpřístupňování oznámení v centrálním registru oznámení v nálezu ze dne 11. 2. 2020, </a:t>
            </a:r>
            <a:r>
              <a:rPr lang="cs-CZ" sz="2000" i="1" dirty="0" err="1"/>
              <a:t>sp</a:t>
            </a:r>
            <a:r>
              <a:rPr lang="cs-CZ" sz="2000" i="1" dirty="0"/>
              <a:t>. zn. </a:t>
            </a:r>
            <a:r>
              <a:rPr lang="cs-CZ" sz="2000" i="1" dirty="0" err="1"/>
              <a:t>Pl</a:t>
            </a:r>
            <a:r>
              <a:rPr lang="cs-CZ" sz="2000" i="1" dirty="0"/>
              <a:t>. ÚS 38/17, brání tomu, aby správní orgány sankcionovaly porušení povinnosti podat oznámení podle § 23 odst. 1 písm. f) zákona č. 159/2006 Sb., o střetu zájmů, a to i v době před nabytím vykonatelnosti tohoto nálezu.“</a:t>
            </a:r>
          </a:p>
        </p:txBody>
      </p:sp>
      <p:sp>
        <p:nvSpPr>
          <p:cNvPr id="70659" name="Slide Number Placeholder 3">
            <a:extLst>
              <a:ext uri="{FF2B5EF4-FFF2-40B4-BE49-F238E27FC236}">
                <a16:creationId xmlns:a16="http://schemas.microsoft.com/office/drawing/2014/main" id="{30FDA29C-F3F5-4940-8CF0-207F1D9E95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13858F6-DAC0-2E46-961C-E20B38D4B662}" type="slidenum">
              <a:rPr lang="cs-CZ" altLang="cs-CZ" smtClean="0">
                <a:solidFill>
                  <a:srgbClr val="898989"/>
                </a:solidFill>
              </a:rPr>
              <a:pPr/>
              <a:t>15</a:t>
            </a:fld>
            <a:endParaRPr lang="cs-CZ" altLang="cs-CZ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3FD4C2D-7577-3F4A-9718-ADD0A701DE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3648648"/>
              </p:ext>
            </p:extLst>
          </p:nvPr>
        </p:nvGraphicFramePr>
        <p:xfrm>
          <a:off x="621792" y="462280"/>
          <a:ext cx="10732008" cy="619455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366004">
                  <a:extLst>
                    <a:ext uri="{9D8B030D-6E8A-4147-A177-3AD203B41FA5}">
                      <a16:colId xmlns:a16="http://schemas.microsoft.com/office/drawing/2014/main" val="4105369437"/>
                    </a:ext>
                  </a:extLst>
                </a:gridCol>
                <a:gridCol w="5366004">
                  <a:extLst>
                    <a:ext uri="{9D8B030D-6E8A-4147-A177-3AD203B41FA5}">
                      <a16:colId xmlns:a16="http://schemas.microsoft.com/office/drawing/2014/main" val="825216622"/>
                    </a:ext>
                  </a:extLst>
                </a:gridCol>
              </a:tblGrid>
              <a:tr h="3978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</a:rPr>
                        <a:t>KRAJSKÝ ÚŘAD</a:t>
                      </a:r>
                      <a:endParaRPr lang="en-CZ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</a:rPr>
                        <a:t>Celkový počet rozhodnutí v přezkumném řízení (vyvolaných judikaturou ÚS a NSS) – údaje sbírány k 2. pololetí 2021</a:t>
                      </a:r>
                      <a:endParaRPr lang="en-CZ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1458919"/>
                  </a:ext>
                </a:extLst>
              </a:tr>
              <a:tr h="3864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dirty="0">
                          <a:effectLst/>
                        </a:rPr>
                        <a:t>Kraj Vysočina</a:t>
                      </a:r>
                      <a:endParaRPr lang="en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b="1">
                          <a:effectLst/>
                        </a:rPr>
                        <a:t>24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925704"/>
                  </a:ext>
                </a:extLst>
              </a:tr>
              <a:tr h="3864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>
                          <a:effectLst/>
                        </a:rPr>
                        <a:t>Jihočeský kraj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b="1">
                          <a:effectLst/>
                        </a:rPr>
                        <a:t>63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1785318"/>
                  </a:ext>
                </a:extLst>
              </a:tr>
              <a:tr h="3864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>
                          <a:effectLst/>
                        </a:rPr>
                        <a:t>Středočeský kraj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b="1">
                          <a:effectLst/>
                        </a:rPr>
                        <a:t>197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2317300"/>
                  </a:ext>
                </a:extLst>
              </a:tr>
              <a:tr h="3864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>
                          <a:effectLst/>
                        </a:rPr>
                        <a:t>Ústecký kraj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b="1">
                          <a:effectLst/>
                        </a:rPr>
                        <a:t>7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8114500"/>
                  </a:ext>
                </a:extLst>
              </a:tr>
              <a:tr h="3864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>
                          <a:effectLst/>
                        </a:rPr>
                        <a:t>Plzeňský kraj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b="1">
                          <a:effectLst/>
                        </a:rPr>
                        <a:t>10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8948386"/>
                  </a:ext>
                </a:extLst>
              </a:tr>
              <a:tr h="3864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>
                          <a:effectLst/>
                        </a:rPr>
                        <a:t>Zlínský kraj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b="1" dirty="0">
                          <a:effectLst/>
                        </a:rPr>
                        <a:t>80</a:t>
                      </a:r>
                      <a:endParaRPr lang="en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5307096"/>
                  </a:ext>
                </a:extLst>
              </a:tr>
              <a:tr h="3864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>
                          <a:effectLst/>
                        </a:rPr>
                        <a:t>Pardubický kraj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b="1">
                          <a:effectLst/>
                        </a:rPr>
                        <a:t>164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6355622"/>
                  </a:ext>
                </a:extLst>
              </a:tr>
              <a:tr h="3864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>
                          <a:effectLst/>
                        </a:rPr>
                        <a:t>Olomoucký kraj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b="1">
                          <a:effectLst/>
                        </a:rPr>
                        <a:t>37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8017187"/>
                  </a:ext>
                </a:extLst>
              </a:tr>
              <a:tr h="3864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>
                          <a:effectLst/>
                        </a:rPr>
                        <a:t>Královéhradecký kraj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b="1" dirty="0">
                          <a:effectLst/>
                        </a:rPr>
                        <a:t>20 (+ 18 probíhajících)</a:t>
                      </a:r>
                      <a:endParaRPr lang="en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268398"/>
                  </a:ext>
                </a:extLst>
              </a:tr>
              <a:tr h="3864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>
                          <a:effectLst/>
                        </a:rPr>
                        <a:t>Moravskoslezský kraj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b="1">
                          <a:effectLst/>
                        </a:rPr>
                        <a:t>29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5939994"/>
                  </a:ext>
                </a:extLst>
              </a:tr>
              <a:tr h="3864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>
                          <a:effectLst/>
                        </a:rPr>
                        <a:t>Liberecký kraj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b="1">
                          <a:effectLst/>
                        </a:rPr>
                        <a:t>18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3515546"/>
                  </a:ext>
                </a:extLst>
              </a:tr>
              <a:tr h="3864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>
                          <a:effectLst/>
                        </a:rPr>
                        <a:t>Karlovarský kraj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b="1">
                          <a:effectLst/>
                        </a:rPr>
                        <a:t>12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0679019"/>
                  </a:ext>
                </a:extLst>
              </a:tr>
              <a:tr h="3864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>
                          <a:effectLst/>
                        </a:rPr>
                        <a:t>Jihomoravský kraj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b="1">
                          <a:effectLst/>
                        </a:rPr>
                        <a:t>1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3166094"/>
                  </a:ext>
                </a:extLst>
              </a:tr>
              <a:tr h="3864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dirty="0">
                          <a:effectLst/>
                        </a:rPr>
                        <a:t>Magistrát hl. m. Prahy</a:t>
                      </a:r>
                      <a:endParaRPr lang="en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b="1">
                          <a:effectLst/>
                        </a:rPr>
                        <a:t>1</a:t>
                      </a:r>
                      <a:endParaRPr lang="en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9044426"/>
                  </a:ext>
                </a:extLst>
              </a:tr>
              <a:tr h="3864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b="1" i="1" dirty="0">
                          <a:effectLst/>
                        </a:rPr>
                        <a:t>Ministerstvo spravedlnosti</a:t>
                      </a:r>
                      <a:endParaRPr lang="en-CZ" sz="11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b="1" i="1" dirty="0">
                          <a:effectLst/>
                        </a:rPr>
                        <a:t>22</a:t>
                      </a:r>
                      <a:endParaRPr lang="en-CZ" sz="11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6518474"/>
                  </a:ext>
                </a:extLst>
              </a:tr>
            </a:tbl>
          </a:graphicData>
        </a:graphic>
      </p:graphicFrame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B42D45-46BB-7B49-9853-A4464734D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0468-6C7D-9D45-8477-5DAC3CC4120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0247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F42F6-B58F-4F4C-AED5-53FF831F8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Nahlížení do CRO – po „revizi“ ze strany ÚOOÚ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F97A1-7FFC-B44C-A456-B17D9D111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/>
              <a:t>podle zákona o střetu zájmů</a:t>
            </a:r>
          </a:p>
          <a:p>
            <a:pPr lvl="1"/>
            <a:r>
              <a:rPr lang="cs-CZ" altLang="cs-CZ" dirty="0"/>
              <a:t>veřejní funkcionáři dle § 2 odst. 2 ZSZ</a:t>
            </a:r>
          </a:p>
          <a:p>
            <a:r>
              <a:rPr lang="cs-CZ" altLang="cs-CZ" dirty="0"/>
              <a:t>veřejní funkcionáři dle § 2 odst. 1 ZSZ – až do novely zákona nelze na tyto funkcionáře nahlížet (ani podle zákona č. 106/1999 Sb., o svobodném přístupu k informacím, ve znění pozdějších předpisů)</a:t>
            </a:r>
          </a:p>
          <a:p>
            <a:endParaRPr lang="cs-CZ" altLang="cs-CZ" dirty="0"/>
          </a:p>
          <a:p>
            <a:r>
              <a:rPr lang="cs-CZ" altLang="cs-CZ" dirty="0"/>
              <a:t>příprava </a:t>
            </a:r>
            <a:r>
              <a:rPr lang="cs-CZ" altLang="cs-CZ" b="1" dirty="0"/>
              <a:t>novely</a:t>
            </a:r>
            <a:r>
              <a:rPr lang="cs-CZ" altLang="cs-CZ" dirty="0"/>
              <a:t> zákona o střetu zájmů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B91F7F-4D14-5E4F-9677-80413C387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0468-6C7D-9D45-8477-5DAC3CC4120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4230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849DB-F6D5-FC44-9ADD-C3B01F7BB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/>
              <a:t>Kontroly výkonu přenesené působnosti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078A9-DEAF-5E43-9795-2D3129EDD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en-GB" altLang="cs-CZ" dirty="0" err="1"/>
              <a:t>zákon</a:t>
            </a:r>
            <a:r>
              <a:rPr lang="en-GB" altLang="cs-CZ" dirty="0"/>
              <a:t> </a:t>
            </a:r>
            <a:r>
              <a:rPr lang="en-GB" altLang="cs-CZ" dirty="0" err="1"/>
              <a:t>č</a:t>
            </a:r>
            <a:r>
              <a:rPr lang="en-GB" altLang="cs-CZ" dirty="0"/>
              <a:t>. 255/2012 Sb., o </a:t>
            </a:r>
            <a:r>
              <a:rPr lang="en-GB" altLang="cs-CZ" dirty="0" err="1"/>
              <a:t>kontrole</a:t>
            </a:r>
            <a:r>
              <a:rPr lang="en-GB" altLang="cs-CZ" dirty="0"/>
              <a:t> (</a:t>
            </a:r>
            <a:r>
              <a:rPr lang="en-GB" altLang="cs-CZ" dirty="0" err="1"/>
              <a:t>kontrolní</a:t>
            </a:r>
            <a:r>
              <a:rPr lang="en-GB" altLang="cs-CZ" dirty="0"/>
              <a:t> </a:t>
            </a:r>
            <a:r>
              <a:rPr lang="en-GB" altLang="cs-CZ" dirty="0" err="1"/>
              <a:t>řád</a:t>
            </a:r>
            <a:r>
              <a:rPr lang="en-GB" altLang="cs-CZ" dirty="0"/>
              <a:t>)</a:t>
            </a:r>
            <a:endParaRPr lang="cs-CZ" altLang="cs-CZ" dirty="0"/>
          </a:p>
          <a:p>
            <a:pPr algn="just">
              <a:lnSpc>
                <a:spcPct val="100000"/>
              </a:lnSpc>
            </a:pPr>
            <a:r>
              <a:rPr lang="cs-CZ" altLang="cs-CZ" dirty="0"/>
              <a:t>Ministerstvo spravedlnosti</a:t>
            </a:r>
          </a:p>
          <a:p>
            <a:pPr lvl="1" algn="just">
              <a:lnSpc>
                <a:spcPct val="100000"/>
              </a:lnSpc>
            </a:pPr>
            <a:r>
              <a:rPr lang="cs-CZ" altLang="cs-CZ" dirty="0"/>
              <a:t>kontroly výkonu přenesené působnosti krajů</a:t>
            </a:r>
          </a:p>
          <a:p>
            <a:pPr lvl="2" algn="just">
              <a:lnSpc>
                <a:spcPct val="100000"/>
              </a:lnSpc>
            </a:pPr>
            <a:r>
              <a:rPr lang="cs-CZ" altLang="cs-CZ" sz="2100" dirty="0"/>
              <a:t>kontrola zápisů do CRO</a:t>
            </a:r>
          </a:p>
          <a:p>
            <a:pPr lvl="2" algn="just">
              <a:lnSpc>
                <a:spcPct val="100000"/>
              </a:lnSpc>
            </a:pPr>
            <a:r>
              <a:rPr lang="cs-CZ" altLang="cs-CZ" sz="2100" b="1" dirty="0"/>
              <a:t>oblast přestupků</a:t>
            </a:r>
          </a:p>
          <a:p>
            <a:pPr lvl="2" algn="just">
              <a:lnSpc>
                <a:spcPct val="100000"/>
              </a:lnSpc>
            </a:pPr>
            <a:r>
              <a:rPr lang="cs-CZ" altLang="cs-CZ" sz="2100" dirty="0"/>
              <a:t>provádění kontrol obcí</a:t>
            </a:r>
          </a:p>
          <a:p>
            <a:pPr algn="just">
              <a:lnSpc>
                <a:spcPct val="100000"/>
              </a:lnSpc>
            </a:pPr>
            <a:r>
              <a:rPr lang="cs-CZ" altLang="cs-CZ" dirty="0"/>
              <a:t>krajské úřady</a:t>
            </a:r>
          </a:p>
          <a:p>
            <a:pPr lvl="1" algn="just">
              <a:lnSpc>
                <a:spcPct val="100000"/>
              </a:lnSpc>
            </a:pPr>
            <a:r>
              <a:rPr lang="cs-CZ" altLang="cs-CZ" dirty="0"/>
              <a:t>kontroly výkonu přenesené působnosti obcí</a:t>
            </a:r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5C6F6C-D35D-624B-AF90-7765F1960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0468-6C7D-9D45-8477-5DAC3CC4120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4891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DA536-95A2-1C43-966C-34EDDC9CD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Děkujeme za pozornost.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A3333D-C25A-7B4E-8328-8444ABB5D1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osz@msp.justice.cz</a:t>
            </a:r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04140A-7726-C34B-BAB9-00DEBEAE4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0468-6C7D-9D45-8477-5DAC3CC4120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6834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D08C5-F7B2-9746-AD70-E110EF69A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semináře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55904-EF08-AC4F-96BA-470874ABB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role </a:t>
            </a:r>
            <a:r>
              <a:rPr lang="cs-CZ" dirty="0" err="1"/>
              <a:t>MSp</a:t>
            </a:r>
            <a:r>
              <a:rPr lang="cs-CZ" dirty="0"/>
              <a:t> ve vztahu k přestupkům podle zákona o střetu zájmů</a:t>
            </a:r>
          </a:p>
          <a:p>
            <a:r>
              <a:rPr lang="cs-CZ" dirty="0"/>
              <a:t>časté dotazy z praxe a jejich možné posouzení</a:t>
            </a:r>
          </a:p>
          <a:p>
            <a:r>
              <a:rPr lang="cs-CZ" dirty="0"/>
              <a:t>průběžné závěry z analýzy zaslaných rozhodnutí</a:t>
            </a:r>
          </a:p>
          <a:p>
            <a:r>
              <a:rPr lang="cs-CZ" dirty="0"/>
              <a:t>přezkumná řízení vyvolaná judikaturou ÚS a NSS</a:t>
            </a:r>
          </a:p>
          <a:p>
            <a:r>
              <a:rPr lang="cs-CZ" dirty="0"/>
              <a:t>novinky na úseku střetu zájmů</a:t>
            </a:r>
          </a:p>
          <a:p>
            <a:pPr lvl="1"/>
            <a:r>
              <a:rPr lang="cs-CZ" dirty="0"/>
              <a:t>nahlížení na oznámení politických veřejných funkcionářů</a:t>
            </a:r>
          </a:p>
          <a:p>
            <a:r>
              <a:rPr lang="cs-CZ" dirty="0"/>
              <a:t>kontroly výkonu přenesené působnosti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100176-6BB5-6B43-B9AD-05B2B18CC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0468-6C7D-9D45-8477-5DAC3CC4120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0036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72952D94-F1C1-3246-B97A-ED0964F5BE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b="1" dirty="0"/>
              <a:t>Kde hledat informace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A2B74046-FC8E-9F43-91F0-173DFF4D73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2400" dirty="0"/>
              <a:t>internetové stránky Ministerstva spravedlnosti</a:t>
            </a:r>
          </a:p>
          <a:p>
            <a:pPr lvl="1" algn="just" eaLnBrk="1" hangingPunct="1"/>
            <a:r>
              <a:rPr lang="cs-CZ" altLang="cs-CZ" sz="2000" dirty="0"/>
              <a:t>sekce věnovaná střetu zájmů (aktuální informace: </a:t>
            </a:r>
            <a:r>
              <a:rPr lang="en-GB" altLang="cs-CZ" sz="2000" dirty="0">
                <a:hlinkClick r:id="rId2"/>
              </a:rPr>
              <a:t>https://justice.cz/web/msp/aktuality</a:t>
            </a:r>
            <a:r>
              <a:rPr lang="en-GB" altLang="cs-CZ" sz="2000" dirty="0"/>
              <a:t>, </a:t>
            </a:r>
            <a:r>
              <a:rPr lang="en-GB" altLang="cs-CZ" sz="2000" dirty="0" err="1"/>
              <a:t>dokumenty</a:t>
            </a:r>
            <a:r>
              <a:rPr lang="en-GB" altLang="cs-CZ" sz="2000" dirty="0"/>
              <a:t> k</a:t>
            </a:r>
            <a:r>
              <a:rPr lang="cs-CZ" altLang="cs-CZ" sz="2000" dirty="0"/>
              <a:t>e stažení: </a:t>
            </a:r>
            <a:r>
              <a:rPr lang="en-GB" altLang="cs-CZ" sz="2000" dirty="0">
                <a:hlinkClick r:id="rId3"/>
              </a:rPr>
              <a:t>https://justice.cz/web/msp/ke-stazeni</a:t>
            </a:r>
            <a:r>
              <a:rPr lang="en-GB" altLang="cs-CZ" sz="2000" dirty="0"/>
              <a:t>)</a:t>
            </a:r>
            <a:endParaRPr lang="cs-CZ" altLang="cs-CZ" sz="2000" dirty="0"/>
          </a:p>
          <a:p>
            <a:pPr lvl="1" algn="just" eaLnBrk="1" hangingPunct="1"/>
            <a:r>
              <a:rPr lang="cs-CZ" altLang="cs-CZ" sz="2000" dirty="0" err="1"/>
              <a:t>osz@msp.justice.cz</a:t>
            </a:r>
            <a:endParaRPr lang="cs-CZ" altLang="cs-CZ" sz="2000" dirty="0"/>
          </a:p>
          <a:p>
            <a:pPr lvl="1" algn="just" eaLnBrk="1" hangingPunct="1"/>
            <a:r>
              <a:rPr lang="en-GB" altLang="cs-CZ" sz="2000" i="1" dirty="0" err="1"/>
              <a:t>Metodika</a:t>
            </a:r>
            <a:r>
              <a:rPr lang="en-GB" altLang="cs-CZ" sz="2000" i="1" dirty="0"/>
              <a:t> pro </a:t>
            </a:r>
            <a:r>
              <a:rPr lang="en-GB" altLang="cs-CZ" sz="2000" i="1" dirty="0" err="1"/>
              <a:t>veřejné</a:t>
            </a:r>
            <a:r>
              <a:rPr lang="en-GB" altLang="cs-CZ" sz="2000" i="1" dirty="0"/>
              <a:t> </a:t>
            </a:r>
            <a:r>
              <a:rPr lang="en-GB" altLang="cs-CZ" sz="2000" i="1" dirty="0" err="1"/>
              <a:t>funkcionáře</a:t>
            </a:r>
            <a:r>
              <a:rPr lang="en-GB" altLang="cs-CZ" sz="2000" i="1" dirty="0"/>
              <a:t> k </a:t>
            </a:r>
            <a:r>
              <a:rPr lang="en-GB" altLang="cs-CZ" sz="2000" i="1" dirty="0" err="1"/>
              <a:t>podávání</a:t>
            </a:r>
            <a:r>
              <a:rPr lang="en-GB" altLang="cs-CZ" sz="2000" i="1" dirty="0"/>
              <a:t> </a:t>
            </a:r>
            <a:r>
              <a:rPr lang="en-GB" altLang="cs-CZ" sz="2000" i="1" dirty="0" err="1"/>
              <a:t>oznámení</a:t>
            </a:r>
            <a:r>
              <a:rPr lang="en-GB" altLang="cs-CZ" sz="2000" i="1" dirty="0"/>
              <a:t> </a:t>
            </a:r>
            <a:r>
              <a:rPr lang="en-GB" altLang="cs-CZ" sz="2000" i="1" dirty="0" err="1"/>
              <a:t>podle</a:t>
            </a:r>
            <a:r>
              <a:rPr lang="en-GB" altLang="cs-CZ" sz="2000" i="1" dirty="0"/>
              <a:t> </a:t>
            </a:r>
            <a:r>
              <a:rPr lang="en-GB" altLang="cs-CZ" sz="2000" i="1" dirty="0" err="1"/>
              <a:t>zákona</a:t>
            </a:r>
            <a:r>
              <a:rPr lang="en-GB" altLang="cs-CZ" sz="2000" i="1" dirty="0"/>
              <a:t> o </a:t>
            </a:r>
            <a:r>
              <a:rPr lang="en-GB" altLang="cs-CZ" sz="2000" i="1" dirty="0" err="1"/>
              <a:t>střetu</a:t>
            </a:r>
            <a:r>
              <a:rPr lang="en-GB" altLang="cs-CZ" sz="2000" i="1" dirty="0"/>
              <a:t> </a:t>
            </a:r>
            <a:r>
              <a:rPr lang="en-GB" altLang="cs-CZ" sz="2000" i="1" dirty="0" err="1"/>
              <a:t>zájmů</a:t>
            </a:r>
            <a:endParaRPr lang="en-GB" altLang="cs-CZ" sz="2000" i="1" dirty="0"/>
          </a:p>
          <a:p>
            <a:pPr lvl="1" algn="just" eaLnBrk="1" hangingPunct="1"/>
            <a:r>
              <a:rPr lang="en-GB" altLang="cs-CZ" sz="2000" b="1" i="1" dirty="0" err="1"/>
              <a:t>Metodika</a:t>
            </a:r>
            <a:r>
              <a:rPr lang="en-GB" altLang="cs-CZ" sz="2000" b="1" i="1" dirty="0"/>
              <a:t> pro </a:t>
            </a:r>
            <a:r>
              <a:rPr lang="en-GB" altLang="cs-CZ" sz="2000" b="1" i="1" dirty="0" err="1"/>
              <a:t>orgány</a:t>
            </a:r>
            <a:r>
              <a:rPr lang="en-GB" altLang="cs-CZ" sz="2000" b="1" i="1" dirty="0"/>
              <a:t> I. </a:t>
            </a:r>
            <a:r>
              <a:rPr lang="en-GB" altLang="cs-CZ" sz="2000" b="1" i="1" dirty="0" err="1"/>
              <a:t>stupně</a:t>
            </a:r>
            <a:r>
              <a:rPr lang="en-GB" altLang="cs-CZ" sz="2000" b="1" i="1" dirty="0"/>
              <a:t> </a:t>
            </a:r>
            <a:r>
              <a:rPr lang="en-GB" altLang="cs-CZ" sz="2000" b="1" i="1" dirty="0" err="1"/>
              <a:t>příslušné</a:t>
            </a:r>
            <a:r>
              <a:rPr lang="en-GB" altLang="cs-CZ" sz="2000" b="1" i="1" dirty="0"/>
              <a:t> k </a:t>
            </a:r>
            <a:r>
              <a:rPr lang="en-GB" altLang="cs-CZ" sz="2000" b="1" i="1" dirty="0" err="1"/>
              <a:t>projednávání</a:t>
            </a:r>
            <a:r>
              <a:rPr lang="en-GB" altLang="cs-CZ" sz="2000" b="1" i="1" dirty="0"/>
              <a:t> </a:t>
            </a:r>
            <a:r>
              <a:rPr lang="en-GB" altLang="cs-CZ" sz="2000" b="1" i="1" dirty="0" err="1"/>
              <a:t>přestupků</a:t>
            </a:r>
            <a:r>
              <a:rPr lang="en-GB" altLang="cs-CZ" sz="2000" b="1" i="1" dirty="0"/>
              <a:t> </a:t>
            </a:r>
            <a:r>
              <a:rPr lang="en-GB" altLang="cs-CZ" sz="2000" b="1" i="1" dirty="0" err="1"/>
              <a:t>podle</a:t>
            </a:r>
            <a:r>
              <a:rPr lang="en-GB" altLang="cs-CZ" sz="2000" b="1" i="1" dirty="0"/>
              <a:t> </a:t>
            </a:r>
            <a:r>
              <a:rPr lang="en-GB" altLang="cs-CZ" sz="2000" b="1" i="1" dirty="0" err="1"/>
              <a:t>zákona</a:t>
            </a:r>
            <a:r>
              <a:rPr lang="en-GB" altLang="cs-CZ" sz="2000" b="1" i="1" dirty="0"/>
              <a:t> o </a:t>
            </a:r>
            <a:r>
              <a:rPr lang="en-GB" altLang="cs-CZ" sz="2000" b="1" i="1" dirty="0" err="1"/>
              <a:t>střetu</a:t>
            </a:r>
            <a:r>
              <a:rPr lang="en-GB" altLang="cs-CZ" sz="2000" b="1" i="1" dirty="0"/>
              <a:t> </a:t>
            </a:r>
            <a:r>
              <a:rPr lang="en-GB" altLang="cs-CZ" sz="2000" b="1" i="1" dirty="0" err="1"/>
              <a:t>zájmů</a:t>
            </a:r>
            <a:endParaRPr lang="en-GB" altLang="cs-CZ" sz="2000" b="1" i="1" dirty="0"/>
          </a:p>
          <a:p>
            <a:pPr lvl="1" algn="just" eaLnBrk="1" hangingPunct="1"/>
            <a:r>
              <a:rPr lang="cs-CZ" altLang="cs-CZ" sz="2000" dirty="0"/>
              <a:t>často kladené dotazy, nápovědy pro vyplňování oznámení, informace pro podpůrné orgány, statistiky a další informace</a:t>
            </a:r>
          </a:p>
          <a:p>
            <a:pPr marL="228600" lvl="1">
              <a:spcBef>
                <a:spcPts val="1000"/>
              </a:spcBef>
            </a:pPr>
            <a:r>
              <a:rPr lang="cs-CZ" altLang="cs-CZ" dirty="0"/>
              <a:t>Standardy kontrol výkonu přenesené působnosti na úseku střetu zájmů </a:t>
            </a:r>
            <a:r>
              <a:rPr lang="cs-CZ" altLang="cs-CZ" sz="2000" dirty="0"/>
              <a:t>(přehledně zde: </a:t>
            </a:r>
            <a:r>
              <a:rPr lang="cs-CZ" altLang="cs-CZ" sz="2000" dirty="0">
                <a:hlinkClick r:id="rId4"/>
              </a:rPr>
              <a:t>https://www.kr-kralovehradecky.cz/cz/kraj-volene-organy/obce/kontroly/standardy/standardy-kontrol-vykonu-prenesene-pusobnosti-obci-realizovane-krajskymi-urady-326254/</a:t>
            </a:r>
            <a:r>
              <a:rPr lang="cs-CZ" altLang="cs-CZ" sz="2000" dirty="0"/>
              <a:t>)  </a:t>
            </a:r>
            <a:endParaRPr lang="cs-CZ" altLang="cs-CZ" dirty="0"/>
          </a:p>
        </p:txBody>
      </p:sp>
      <p:sp>
        <p:nvSpPr>
          <p:cNvPr id="26627" name="Slide Number Placeholder 1">
            <a:extLst>
              <a:ext uri="{FF2B5EF4-FFF2-40B4-BE49-F238E27FC236}">
                <a16:creationId xmlns:a16="http://schemas.microsoft.com/office/drawing/2014/main" id="{54325976-380B-304A-9AB7-57FA8658AD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5DA1B62-B493-1045-95C8-EE18FCA633F3}" type="slidenum">
              <a:rPr lang="cs-CZ" altLang="cs-CZ" smtClean="0">
                <a:solidFill>
                  <a:srgbClr val="898989"/>
                </a:solidFill>
              </a:rPr>
              <a:pPr/>
              <a:t>3</a:t>
            </a:fld>
            <a:endParaRPr lang="cs-CZ" altLang="cs-CZ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6BCBD-BFED-C448-AF2C-3EA82F15A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Shrnutí – základní povinnosti veřejných funkcionářů ve vztahu k CRO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7440A-335E-CF44-B560-4C6CAB536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oznámení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vstupní (§ 12 odst. 1 zákona o střetu zájmů)</a:t>
            </a:r>
          </a:p>
          <a:p>
            <a:pPr lvl="1"/>
            <a:r>
              <a:rPr lang="cs-CZ" dirty="0"/>
              <a:t>průběžné (§ 12 odst. 2)</a:t>
            </a:r>
          </a:p>
          <a:p>
            <a:pPr lvl="1"/>
            <a:r>
              <a:rPr lang="cs-CZ" dirty="0"/>
              <a:t>výstupní (§ 12 odst. 3)</a:t>
            </a:r>
          </a:p>
          <a:p>
            <a:endParaRPr lang="cs-CZ" dirty="0"/>
          </a:p>
          <a:p>
            <a:r>
              <a:rPr lang="cs-CZ" b="1" dirty="0"/>
              <a:t>obsah</a:t>
            </a:r>
            <a:r>
              <a:rPr lang="cs-CZ" dirty="0"/>
              <a:t> (limity a konkretizace se liší dle typu oznámení):</a:t>
            </a:r>
          </a:p>
          <a:p>
            <a:pPr lvl="1"/>
            <a:r>
              <a:rPr lang="cs-CZ" dirty="0"/>
              <a:t>činnosti</a:t>
            </a:r>
          </a:p>
          <a:p>
            <a:pPr lvl="1"/>
            <a:r>
              <a:rPr lang="cs-CZ" dirty="0"/>
              <a:t>majetek</a:t>
            </a:r>
          </a:p>
          <a:p>
            <a:pPr lvl="1"/>
            <a:r>
              <a:rPr lang="cs-CZ" dirty="0"/>
              <a:t>příjmy a závazky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2EC057-FFD1-B047-A49B-F0C424EA5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0468-6C7D-9D45-8477-5DAC3CC4120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7287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Nadpis 1">
            <a:extLst>
              <a:ext uri="{FF2B5EF4-FFF2-40B4-BE49-F238E27FC236}">
                <a16:creationId xmlns:a16="http://schemas.microsoft.com/office/drawing/2014/main" id="{4FEF45C6-59FF-1F4C-9D59-DE047ED845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cs-CZ" altLang="cs-CZ" sz="4000" b="1" dirty="0"/>
              <a:t>Kontroly VF prováděné ze strany Ministerstva spravedlnosti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EE4A990-CC53-894D-8B63-12D325D08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263" y="1690689"/>
            <a:ext cx="8788401" cy="4402137"/>
          </a:xfrm>
        </p:spPr>
        <p:txBody>
          <a:bodyPr rtlCol="0">
            <a:noAutofit/>
          </a:bodyPr>
          <a:lstStyle/>
          <a:p>
            <a:pPr marL="0" indent="0" algn="just">
              <a:spcBef>
                <a:spcPts val="580"/>
              </a:spcBef>
              <a:buNone/>
              <a:defRPr/>
            </a:pPr>
            <a:r>
              <a:rPr lang="cs-CZ" sz="2400" dirty="0"/>
              <a:t>Rozdělení kontrol z hlediska:</a:t>
            </a:r>
          </a:p>
          <a:p>
            <a:pPr marL="0" indent="0" algn="just">
              <a:spcBef>
                <a:spcPts val="580"/>
              </a:spcBef>
              <a:buNone/>
              <a:defRPr/>
            </a:pPr>
            <a:r>
              <a:rPr lang="cs-CZ" sz="2400" b="1" dirty="0"/>
              <a:t>1) včasnosti</a:t>
            </a:r>
          </a:p>
          <a:p>
            <a:pPr marL="274320" indent="-274320" algn="just">
              <a:spcBef>
                <a:spcPts val="580"/>
              </a:spcBef>
              <a:buFontTx/>
              <a:buChar char="-"/>
              <a:defRPr/>
            </a:pPr>
            <a:r>
              <a:rPr lang="cs-CZ" sz="2400" dirty="0"/>
              <a:t>kontrola dodržování lhůt pro podání jednotlivých oznámení ze strany VF</a:t>
            </a:r>
          </a:p>
          <a:p>
            <a:pPr marL="0" indent="0" algn="just">
              <a:spcBef>
                <a:spcPts val="580"/>
              </a:spcBef>
              <a:buNone/>
              <a:defRPr/>
            </a:pPr>
            <a:r>
              <a:rPr lang="cs-CZ" sz="2400" b="1" dirty="0"/>
              <a:t>2) úplnosti, resp. správnosti</a:t>
            </a:r>
          </a:p>
          <a:p>
            <a:pPr marL="274320" indent="-274320" algn="just">
              <a:spcBef>
                <a:spcPts val="580"/>
              </a:spcBef>
              <a:buFontTx/>
              <a:buChar char="-"/>
              <a:defRPr/>
            </a:pPr>
            <a:r>
              <a:rPr lang="cs-CZ" sz="2400" dirty="0"/>
              <a:t>na základě podnětu nebo z vlastní činnosti</a:t>
            </a:r>
          </a:p>
          <a:p>
            <a:pPr marL="274320" indent="-274320" algn="just">
              <a:spcBef>
                <a:spcPts val="580"/>
              </a:spcBef>
              <a:buFontTx/>
              <a:buChar char="-"/>
              <a:defRPr/>
            </a:pPr>
            <a:r>
              <a:rPr lang="cs-CZ" sz="2400" dirty="0"/>
              <a:t>kontrola obsahové správnosti, úplnosti a pravdivosti oznámení </a:t>
            </a:r>
          </a:p>
          <a:p>
            <a:pPr marL="274320" indent="-274320" algn="just">
              <a:spcBef>
                <a:spcPts val="580"/>
              </a:spcBef>
              <a:buFontTx/>
              <a:buChar char="-"/>
              <a:defRPr/>
            </a:pPr>
            <a:r>
              <a:rPr lang="cs-CZ" sz="2400" dirty="0"/>
              <a:t>individuální postoupení</a:t>
            </a:r>
          </a:p>
        </p:txBody>
      </p:sp>
      <p:sp>
        <p:nvSpPr>
          <p:cNvPr id="71683" name="Slide Number Placeholder 1">
            <a:extLst>
              <a:ext uri="{FF2B5EF4-FFF2-40B4-BE49-F238E27FC236}">
                <a16:creationId xmlns:a16="http://schemas.microsoft.com/office/drawing/2014/main" id="{73791CB1-CAF5-BA49-9B79-C13280B92C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82E959D4-3A2F-0B4A-BE3A-60DE1AA98BC2}" type="slidenum">
              <a:rPr lang="cs-CZ" altLang="cs-CZ" smtClean="0">
                <a:solidFill>
                  <a:srgbClr val="898989"/>
                </a:solidFill>
              </a:rPr>
              <a:pPr/>
              <a:t>5</a:t>
            </a:fld>
            <a:endParaRPr lang="cs-CZ" altLang="cs-CZ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Nadpis 1">
            <a:extLst>
              <a:ext uri="{FF2B5EF4-FFF2-40B4-BE49-F238E27FC236}">
                <a16:creationId xmlns:a16="http://schemas.microsoft.com/office/drawing/2014/main" id="{9234FD91-D011-0B46-9FA0-CBDD3ADB8A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2752" y="365126"/>
            <a:ext cx="9661398" cy="1325563"/>
          </a:xfrm>
        </p:spPr>
        <p:txBody>
          <a:bodyPr/>
          <a:lstStyle/>
          <a:p>
            <a:pPr algn="just" eaLnBrk="1" hangingPunct="1"/>
            <a:r>
              <a:rPr lang="cs-CZ" altLang="cs-CZ" sz="3600" b="1" dirty="0"/>
              <a:t>Vyhodnocení kontroly - přestupek podle § 23 odst. 1 písm. e) </a:t>
            </a:r>
          </a:p>
        </p:txBody>
      </p:sp>
      <p:sp>
        <p:nvSpPr>
          <p:cNvPr id="73730" name="Zástupný symbol pro obsah 2">
            <a:extLst>
              <a:ext uri="{FF2B5EF4-FFF2-40B4-BE49-F238E27FC236}">
                <a16:creationId xmlns:a16="http://schemas.microsoft.com/office/drawing/2014/main" id="{74B68399-45DF-FE4D-A239-278E31CF48D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82752" y="1825625"/>
            <a:ext cx="10190036" cy="46990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100000"/>
              </a:lnSpc>
            </a:pPr>
            <a:r>
              <a:rPr lang="cs-CZ" altLang="cs-CZ" dirty="0"/>
              <a:t>„</a:t>
            </a:r>
            <a:r>
              <a:rPr lang="cs-CZ" altLang="cs-CZ" i="1" dirty="0"/>
              <a:t>v oznámení uvede zjevně nepřesné, neúplné nebo nepravdivé údaje</a:t>
            </a:r>
            <a:r>
              <a:rPr lang="cs-CZ" altLang="cs-CZ" dirty="0"/>
              <a:t>“</a:t>
            </a:r>
          </a:p>
          <a:p>
            <a:pPr algn="just" eaLnBrk="1" hangingPunct="1">
              <a:lnSpc>
                <a:spcPct val="100000"/>
              </a:lnSpc>
            </a:pPr>
            <a:r>
              <a:rPr lang="cs-CZ" altLang="cs-CZ" dirty="0"/>
              <a:t>při provádění věcné kontroly</a:t>
            </a:r>
          </a:p>
          <a:p>
            <a:pPr algn="just" eaLnBrk="1" hangingPunct="1">
              <a:buFont typeface="Wingdings 2" pitchFamily="2" charset="2"/>
              <a:buNone/>
            </a:pPr>
            <a:endParaRPr lang="cs-CZ" altLang="cs-CZ" dirty="0"/>
          </a:p>
          <a:p>
            <a:pPr algn="just" eaLnBrk="1" hangingPunct="1">
              <a:buFont typeface="Wingdings 2" pitchFamily="2" charset="2"/>
              <a:buNone/>
            </a:pPr>
            <a:r>
              <a:rPr lang="cs-CZ" altLang="cs-CZ" i="1" u="sng" dirty="0"/>
              <a:t>Příklad: </a:t>
            </a:r>
          </a:p>
          <a:p>
            <a:pPr algn="just" eaLnBrk="1" hangingPunct="1">
              <a:buFont typeface="Wingdings 2" pitchFamily="2" charset="2"/>
              <a:buNone/>
            </a:pPr>
            <a:r>
              <a:rPr lang="cs-CZ" altLang="cs-CZ" i="1" dirty="0"/>
              <a:t>Veřejný funkcionář v oznámení o činnostech neuvede, že podniká či provozuje jinou samostatnou výdělečnou činnost, ačkoli má „aktivní“ živnostenské oprávnění.</a:t>
            </a:r>
          </a:p>
          <a:p>
            <a:pPr algn="just" eaLnBrk="1" hangingPunct="1">
              <a:buFont typeface="Wingdings 2" pitchFamily="2" charset="2"/>
              <a:buNone/>
            </a:pPr>
            <a:endParaRPr lang="cs-CZ" altLang="cs-CZ" i="1" dirty="0"/>
          </a:p>
          <a:p>
            <a:pPr algn="just" eaLnBrk="1" hangingPunct="1">
              <a:buFont typeface="Wingdings 2" pitchFamily="2" charset="2"/>
              <a:buNone/>
            </a:pPr>
            <a:r>
              <a:rPr lang="cs-CZ" altLang="cs-CZ" i="1" dirty="0"/>
              <a:t>Veřejný funkcionář ve vstupním oznámení neuvede veškerý nemovitý majetek, který ke dni předcházejícímu dni zahájení výkonu funkce, vlastnil.</a:t>
            </a:r>
          </a:p>
        </p:txBody>
      </p:sp>
      <p:sp>
        <p:nvSpPr>
          <p:cNvPr id="73731" name="Slide Number Placeholder 1">
            <a:extLst>
              <a:ext uri="{FF2B5EF4-FFF2-40B4-BE49-F238E27FC236}">
                <a16:creationId xmlns:a16="http://schemas.microsoft.com/office/drawing/2014/main" id="{0C703272-08D1-8041-9A5D-E47561E752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A70223D1-7387-C64A-981B-CF6D7FBD594D}" type="slidenum">
              <a:rPr lang="cs-CZ" altLang="cs-CZ" smtClean="0">
                <a:solidFill>
                  <a:srgbClr val="898989"/>
                </a:solidFill>
              </a:rPr>
              <a:pPr/>
              <a:t>6</a:t>
            </a:fld>
            <a:endParaRPr lang="cs-CZ" altLang="cs-CZ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Nadpis 1">
            <a:extLst>
              <a:ext uri="{FF2B5EF4-FFF2-40B4-BE49-F238E27FC236}">
                <a16:creationId xmlns:a16="http://schemas.microsoft.com/office/drawing/2014/main" id="{45862592-3E86-C646-B06E-846430455F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4000" b="1" dirty="0"/>
              <a:t>Vyhodnocení kontroly - přestupek podle § 23 odst. 1 písm. f) </a:t>
            </a:r>
          </a:p>
        </p:txBody>
      </p:sp>
      <p:sp>
        <p:nvSpPr>
          <p:cNvPr id="75778" name="Zástupný symbol pro obsah 2">
            <a:extLst>
              <a:ext uri="{FF2B5EF4-FFF2-40B4-BE49-F238E27FC236}">
                <a16:creationId xmlns:a16="http://schemas.microsoft.com/office/drawing/2014/main" id="{49290F41-9DD1-0343-A955-A528D4B7252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 eaLnBrk="1" hangingPunct="1"/>
            <a:r>
              <a:rPr lang="cs-CZ" altLang="cs-CZ" dirty="0"/>
              <a:t>„</a:t>
            </a:r>
            <a:r>
              <a:rPr lang="cs-CZ" altLang="cs-CZ" i="1" dirty="0"/>
              <a:t>neučiní oznámení ve lhůtě</a:t>
            </a:r>
            <a:r>
              <a:rPr lang="cs-CZ" altLang="cs-CZ" dirty="0"/>
              <a:t>“</a:t>
            </a:r>
          </a:p>
          <a:p>
            <a:pPr algn="just" eaLnBrk="1" hangingPunct="1"/>
            <a:r>
              <a:rPr lang="cs-CZ" altLang="cs-CZ" dirty="0"/>
              <a:t>typické pro kontrolu včasnosti a hromadné postoupení</a:t>
            </a:r>
          </a:p>
          <a:p>
            <a:pPr algn="just" eaLnBrk="1" hangingPunct="1"/>
            <a:r>
              <a:rPr lang="cs-CZ" altLang="cs-CZ" dirty="0"/>
              <a:t>lze využít i v případě, kdy VF podal včas správný druh oznámení, ale za špatné období</a:t>
            </a:r>
          </a:p>
          <a:p>
            <a:pPr algn="just" eaLnBrk="1" hangingPunct="1">
              <a:buFont typeface="Wingdings 2" pitchFamily="2" charset="2"/>
              <a:buNone/>
            </a:pPr>
            <a:endParaRPr lang="cs-CZ" altLang="cs-CZ" dirty="0"/>
          </a:p>
          <a:p>
            <a:pPr algn="just" eaLnBrk="1" hangingPunct="1">
              <a:buFont typeface="Wingdings 2" pitchFamily="2" charset="2"/>
              <a:buNone/>
            </a:pPr>
            <a:r>
              <a:rPr lang="cs-CZ" altLang="cs-CZ" i="1" u="sng" dirty="0"/>
              <a:t>Příklad:</a:t>
            </a:r>
          </a:p>
          <a:p>
            <a:pPr algn="just" eaLnBrk="1" hangingPunct="1">
              <a:buFont typeface="Wingdings 2" pitchFamily="2" charset="2"/>
              <a:buNone/>
            </a:pPr>
            <a:r>
              <a:rPr lang="cs-CZ" altLang="cs-CZ" dirty="0"/>
              <a:t>	VF měl do 30. 6. 2021 podat průběžné oznámení za období 1. 1. – 31. 12. 2020, místo toho podal průběžné oznámení za období </a:t>
            </a:r>
            <a:br>
              <a:rPr lang="cs-CZ" altLang="cs-CZ" dirty="0"/>
            </a:br>
            <a:r>
              <a:rPr lang="cs-CZ" altLang="cs-CZ" dirty="0"/>
              <a:t>15. 10. – 31. 12. 2020.</a:t>
            </a:r>
          </a:p>
          <a:p>
            <a:pPr algn="just" eaLnBrk="1" hangingPunct="1">
              <a:buFont typeface="Wingdings 2" pitchFamily="2" charset="2"/>
              <a:buNone/>
            </a:pPr>
            <a:endParaRPr lang="cs-CZ" altLang="cs-CZ" dirty="0"/>
          </a:p>
        </p:txBody>
      </p:sp>
      <p:sp>
        <p:nvSpPr>
          <p:cNvPr id="75779" name="Slide Number Placeholder 1">
            <a:extLst>
              <a:ext uri="{FF2B5EF4-FFF2-40B4-BE49-F238E27FC236}">
                <a16:creationId xmlns:a16="http://schemas.microsoft.com/office/drawing/2014/main" id="{C68AF467-3A55-B74F-B07C-92DBACF7C8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A97DDECB-3FD2-F84E-AABA-0069DBD96973}" type="slidenum">
              <a:rPr lang="cs-CZ" altLang="cs-CZ" smtClean="0">
                <a:solidFill>
                  <a:srgbClr val="898989"/>
                </a:solidFill>
              </a:rPr>
              <a:pPr/>
              <a:t>7</a:t>
            </a:fld>
            <a:endParaRPr lang="cs-CZ" altLang="cs-CZ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>
            <a:extLst>
              <a:ext uri="{FF2B5EF4-FFF2-40B4-BE49-F238E27FC236}">
                <a16:creationId xmlns:a16="http://schemas.microsoft.com/office/drawing/2014/main" id="{827575F8-CD91-B748-B60B-1E060C6F9F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altLang="cs-CZ" sz="4000" b="1" dirty="0"/>
              <a:t>Vyhodnocení kontroly - přestupek podle </a:t>
            </a:r>
            <a:br>
              <a:rPr lang="cs-CZ" altLang="cs-CZ" sz="4000" b="1" dirty="0"/>
            </a:br>
            <a:r>
              <a:rPr lang="cs-CZ" altLang="cs-CZ" sz="4000" b="1" dirty="0"/>
              <a:t>§ 23 odst. 2 písm. b)</a:t>
            </a:r>
            <a:endParaRPr lang="cs-CZ" altLang="cs-CZ" sz="3600" dirty="0"/>
          </a:p>
        </p:txBody>
      </p:sp>
      <p:sp>
        <p:nvSpPr>
          <p:cNvPr id="77826" name="Content Placeholder 2">
            <a:extLst>
              <a:ext uri="{FF2B5EF4-FFF2-40B4-BE49-F238E27FC236}">
                <a16:creationId xmlns:a16="http://schemas.microsoft.com/office/drawing/2014/main" id="{88C68DC7-4129-F948-B1B5-2ED73E0292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cs-CZ" altLang="cs-CZ" sz="2400" i="1" dirty="0"/>
              <a:t>„po skončení výkonu funkce neučiní oznámení ve lhůtě nebo </a:t>
            </a:r>
            <a:br>
              <a:rPr lang="cs-CZ" altLang="cs-CZ" sz="2400" i="1" dirty="0"/>
            </a:br>
            <a:r>
              <a:rPr lang="cs-CZ" altLang="cs-CZ" sz="2400" i="1" dirty="0"/>
              <a:t>v něm uvede zjevně nepřesné, neúplné nebo nepravdivé údaje</a:t>
            </a:r>
            <a:r>
              <a:rPr lang="cs-CZ" altLang="cs-CZ" sz="2400" dirty="0"/>
              <a:t>“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endParaRPr lang="cs-CZ" altLang="cs-CZ" sz="2400" dirty="0"/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cs-CZ" altLang="cs-CZ" sz="2400" dirty="0">
                <a:cs typeface="Times New Roman" panose="02020603050405020304" pitchFamily="18" charset="0"/>
              </a:rPr>
              <a:t>→ přestupku se může dopustit i osoba, která již není veřejným funkcionářem</a:t>
            </a:r>
            <a:endParaRPr lang="cs-CZ" altLang="cs-CZ" sz="2400" dirty="0"/>
          </a:p>
          <a:p>
            <a:pPr eaLnBrk="1" hangingPunct="1"/>
            <a:endParaRPr lang="cs-CZ" altLang="cs-CZ" dirty="0"/>
          </a:p>
        </p:txBody>
      </p:sp>
      <p:sp>
        <p:nvSpPr>
          <p:cNvPr id="77827" name="Slide Number Placeholder 1">
            <a:extLst>
              <a:ext uri="{FF2B5EF4-FFF2-40B4-BE49-F238E27FC236}">
                <a16:creationId xmlns:a16="http://schemas.microsoft.com/office/drawing/2014/main" id="{9A1EF404-12C1-824C-9264-4CC9809E76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02BD063-5B23-2443-B3C5-7DEAC3B5FB9B}" type="slidenum">
              <a:rPr lang="cs-CZ" altLang="cs-CZ" smtClean="0">
                <a:solidFill>
                  <a:srgbClr val="898989"/>
                </a:solidFill>
              </a:rPr>
              <a:pPr/>
              <a:t>8</a:t>
            </a:fld>
            <a:endParaRPr lang="cs-CZ" altLang="cs-CZ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le 1">
            <a:extLst>
              <a:ext uri="{FF2B5EF4-FFF2-40B4-BE49-F238E27FC236}">
                <a16:creationId xmlns:a16="http://schemas.microsoft.com/office/drawing/2014/main" id="{B0C23DC6-4043-754A-8BD8-706938C63F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000" b="1" dirty="0"/>
              <a:t>Další přestupky podle zákona o střetu zájmů</a:t>
            </a:r>
            <a:r>
              <a:rPr lang="cs-CZ" altLang="cs-CZ" sz="4000" dirty="0"/>
              <a:t> </a:t>
            </a:r>
          </a:p>
        </p:txBody>
      </p:sp>
      <p:sp>
        <p:nvSpPr>
          <p:cNvPr id="78850" name="Content Placeholder 2">
            <a:extLst>
              <a:ext uri="{FF2B5EF4-FFF2-40B4-BE49-F238E27FC236}">
                <a16:creationId xmlns:a16="http://schemas.microsoft.com/office/drawing/2014/main" id="{F487894B-B15B-5E43-AD41-0874CA5E7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788" y="1690689"/>
            <a:ext cx="10172700" cy="4486274"/>
          </a:xfrm>
        </p:spPr>
        <p:txBody>
          <a:bodyPr>
            <a:normAutofit/>
          </a:bodyPr>
          <a:lstStyle/>
          <a:p>
            <a:r>
              <a:rPr lang="cs-CZ" altLang="cs-CZ" dirty="0"/>
              <a:t>§ 23 odst. 1 písm. a) až d) – spáchat může VF </a:t>
            </a:r>
            <a:r>
              <a:rPr lang="en-US" altLang="cs-CZ" dirty="0"/>
              <a:t>[</a:t>
            </a:r>
            <a:r>
              <a:rPr lang="cs-CZ" altLang="cs-CZ" dirty="0"/>
              <a:t>s výjimkou § 2 odst. 2 psím. f) nebo g)</a:t>
            </a:r>
            <a:r>
              <a:rPr lang="en-US" altLang="cs-CZ" dirty="0"/>
              <a:t>]</a:t>
            </a:r>
            <a:r>
              <a:rPr lang="cs-CZ" altLang="cs-CZ" dirty="0"/>
              <a:t>:</a:t>
            </a:r>
          </a:p>
          <a:p>
            <a:pPr lvl="1" algn="just"/>
            <a:r>
              <a:rPr lang="cs-CZ" altLang="cs-CZ" dirty="0"/>
              <a:t>výkon funkce nebo činnost, která je neslučitelná s výkonem funkce veřejného funkcionáře - rozpor s § 4 odst. 1 nebo § 5 odst. 3,</a:t>
            </a:r>
          </a:p>
          <a:p>
            <a:pPr lvl="1" algn="just"/>
            <a:r>
              <a:rPr lang="cs-CZ" altLang="cs-CZ" dirty="0"/>
              <a:t>provozovatel rozhlasového nebo televizního vysílání nebo vydavatel periodického tisku anebo společník, člen nebo ovládající osoba právnické osoby, která je provozovatelem rozhlasového nebo televizního vysílání nebo vydavatelem periodického tisku – rozpor s § 4a odst. 1,</a:t>
            </a:r>
          </a:p>
          <a:p>
            <a:pPr lvl="1" algn="just"/>
            <a:r>
              <a:rPr lang="cs-CZ" altLang="cs-CZ" dirty="0"/>
              <a:t>pobírání odměny v rozporu s § 5 odst. 1 nebo 2,</a:t>
            </a:r>
          </a:p>
          <a:p>
            <a:pPr lvl="1" algn="just"/>
            <a:r>
              <a:rPr lang="cs-CZ" altLang="cs-CZ" dirty="0"/>
              <a:t>nepodání oznámení o osobním zájmu podle § 8 odst. 1.</a:t>
            </a:r>
          </a:p>
          <a:p>
            <a:endParaRPr lang="cs-CZ" altLang="cs-CZ" sz="3200" dirty="0"/>
          </a:p>
        </p:txBody>
      </p:sp>
      <p:sp>
        <p:nvSpPr>
          <p:cNvPr id="78851" name="Slide Number Placeholder 3">
            <a:extLst>
              <a:ext uri="{FF2B5EF4-FFF2-40B4-BE49-F238E27FC236}">
                <a16:creationId xmlns:a16="http://schemas.microsoft.com/office/drawing/2014/main" id="{68639EC4-85F6-9045-A59A-8879CD199F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E9A3639-C958-3F48-B922-CEFF3CC393C4}" type="slidenum">
              <a:rPr lang="cs-CZ" altLang="cs-CZ" smtClean="0">
                <a:solidFill>
                  <a:srgbClr val="898989"/>
                </a:solidFill>
              </a:rPr>
              <a:pPr/>
              <a:t>9</a:t>
            </a:fld>
            <a:endParaRPr lang="cs-CZ" altLang="cs-CZ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1377</Words>
  <Application>Microsoft Macintosh PowerPoint</Application>
  <PresentationFormat>Widescreen</PresentationFormat>
  <Paragraphs>181</Paragraphs>
  <Slides>19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System Font Regular</vt:lpstr>
      <vt:lpstr>Wingdings 2</vt:lpstr>
      <vt:lpstr>Office Theme</vt:lpstr>
      <vt:lpstr>1_Office Theme</vt:lpstr>
      <vt:lpstr>Seminář k problematice přestupků na úseku střetu zájmů</vt:lpstr>
      <vt:lpstr>Obsah semináře</vt:lpstr>
      <vt:lpstr>Kde hledat informace</vt:lpstr>
      <vt:lpstr>Shrnutí – základní povinnosti veřejných funkcionářů ve vztahu k CRO</vt:lpstr>
      <vt:lpstr>Kontroly VF prováděné ze strany Ministerstva spravedlnosti</vt:lpstr>
      <vt:lpstr>Vyhodnocení kontroly - přestupek podle § 23 odst. 1 písm. e) </vt:lpstr>
      <vt:lpstr>Vyhodnocení kontroly - přestupek podle § 23 odst. 1 písm. f) </vt:lpstr>
      <vt:lpstr>Vyhodnocení kontroly - přestupek podle  § 23 odst. 2 písm. b)</vt:lpstr>
      <vt:lpstr>Další přestupky podle zákona o střetu zájmů </vt:lpstr>
      <vt:lpstr>Další přestupky podle zákona o střetu zájmů </vt:lpstr>
      <vt:lpstr>Správní tresty</vt:lpstr>
      <vt:lpstr>Správní tresty – výměra</vt:lpstr>
      <vt:lpstr>Z praxe</vt:lpstr>
      <vt:lpstr>Z praxe - odpovědnost za nesplnění oznamovací povinnosti ve lhůtě uvedené v § 12 odst. 1, 2, a 3</vt:lpstr>
      <vt:lpstr>Dopady judikatury z roku 2020</vt:lpstr>
      <vt:lpstr>PowerPoint Presentation</vt:lpstr>
      <vt:lpstr>Nahlížení do CRO – po „revizi“ ze strany ÚOOÚ</vt:lpstr>
      <vt:lpstr>Kontroly výkonu přenesené působnosti</vt:lpstr>
      <vt:lpstr>Děkujeme za pozornost.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pro přestupkové orgány na úseku střetu zájmů</dc:title>
  <dc:creator>Tereza Krupová</dc:creator>
  <cp:lastModifiedBy>Tereza Krupová</cp:lastModifiedBy>
  <cp:revision>4</cp:revision>
  <dcterms:created xsi:type="dcterms:W3CDTF">2021-12-06T15:05:26Z</dcterms:created>
  <dcterms:modified xsi:type="dcterms:W3CDTF">2021-12-06T18:41:21Z</dcterms:modified>
</cp:coreProperties>
</file>