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804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8075B-C26C-4CE9-8C25-0331EA9590C2}" type="datetimeFigureOut">
              <a:rPr lang="cs-CZ" smtClean="0"/>
              <a:pPr/>
              <a:t>27.12.2018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07DEE-12F0-42BF-84B3-C5733889D0B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6876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A66B-53BE-4ABF-AD2F-7C5E52E0C139}" type="datetime1">
              <a:rPr lang="cs-CZ" smtClean="0"/>
              <a:pPr/>
              <a:t>27.12.2018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Členění soudu na úseky a oddělení: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EE39-18E1-4B05-9E8E-F7356C044FA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0872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C0F6-EE4A-4EDD-80C1-5AB38167450A}" type="datetime1">
              <a:rPr lang="cs-CZ" smtClean="0"/>
              <a:pPr/>
              <a:t>27.12.2018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Členění soudu na úseky a oddělení: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EE39-18E1-4B05-9E8E-F7356C044FA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3116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65635-50D5-4579-942D-8EEA662BCBD4}" type="datetime1">
              <a:rPr lang="cs-CZ" smtClean="0"/>
              <a:pPr/>
              <a:t>27.12.2018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Členění soudu na úseky a oddělení: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EE39-18E1-4B05-9E8E-F7356C044FA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6879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30ED8-7D21-47EA-ACF2-EF40AFBF3FCF}" type="datetime1">
              <a:rPr lang="cs-CZ" smtClean="0"/>
              <a:pPr/>
              <a:t>27.12.2018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Členění soudu na úseky a oddělení: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EE39-18E1-4B05-9E8E-F7356C044FA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0774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4BF4-FA4A-4C4D-963B-2FBC6EB34065}" type="datetime1">
              <a:rPr lang="cs-CZ" smtClean="0"/>
              <a:pPr/>
              <a:t>27.12.2018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Členění soudu na úseky a oddělení: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EE39-18E1-4B05-9E8E-F7356C044FA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822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41B34-AF15-4A57-A481-3A197847EE14}" type="datetime1">
              <a:rPr lang="cs-CZ" smtClean="0"/>
              <a:pPr/>
              <a:t>27.12.2018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Členění soudu na úseky a oddělení: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EE39-18E1-4B05-9E8E-F7356C044FA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803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F0A3D-9615-49AA-AE35-25D32B82CCF2}" type="datetime1">
              <a:rPr lang="cs-CZ" smtClean="0"/>
              <a:pPr/>
              <a:t>27.12.2018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Členění soudu na úseky a oddělení: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EE39-18E1-4B05-9E8E-F7356C044FA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2002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74884-FE53-497D-8433-4C96C0F1AE29}" type="datetime1">
              <a:rPr lang="cs-CZ" smtClean="0"/>
              <a:pPr/>
              <a:t>27.12.2018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Členění soudu na úseky a oddělení: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EE39-18E1-4B05-9E8E-F7356C044FA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3085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3597-2D24-4836-B4C3-C0DF52095760}" type="datetime1">
              <a:rPr lang="cs-CZ" smtClean="0"/>
              <a:pPr/>
              <a:t>27.12.2018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Členění soudu na úseky a oddělení: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EE39-18E1-4B05-9E8E-F7356C044FA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3984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DDC5-5FB2-48B6-BF13-80646E53D9C3}" type="datetime1">
              <a:rPr lang="cs-CZ" smtClean="0"/>
              <a:pPr/>
              <a:t>27.12.2018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Členění soudu na úseky a oddělení: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EE39-18E1-4B05-9E8E-F7356C044FA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7148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ED550-0760-41B5-9085-C50C4108E7FF}" type="datetime1">
              <a:rPr lang="cs-CZ" smtClean="0"/>
              <a:pPr/>
              <a:t>27.12.2018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Členění soudu na úseky a oddělení: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EE39-18E1-4B05-9E8E-F7356C044FA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610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F644-D531-4D2D-AD50-FDA948F8555A}" type="datetime1">
              <a:rPr lang="cs-CZ" smtClean="0"/>
              <a:pPr/>
              <a:t>27.12.2018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Členění soudu na úseky a oddělení: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7EE39-18E1-4B05-9E8E-F7356C044FA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5168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321112" y="332656"/>
            <a:ext cx="2501776" cy="432048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Okresní soud v Lounech</a:t>
            </a:r>
            <a:endParaRPr lang="cs-CZ" b="1" dirty="0"/>
          </a:p>
        </p:txBody>
      </p:sp>
      <p:sp>
        <p:nvSpPr>
          <p:cNvPr id="7" name="Obdélník s odříznutým rohem na stejné straně 6"/>
          <p:cNvSpPr/>
          <p:nvPr/>
        </p:nvSpPr>
        <p:spPr>
          <a:xfrm>
            <a:off x="179512" y="1622750"/>
            <a:ext cx="864000" cy="467805"/>
          </a:xfrm>
          <a:prstGeom prst="snip2Same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b="1" dirty="0" smtClean="0">
                <a:solidFill>
                  <a:schemeClr val="tx1"/>
                </a:solidFill>
              </a:rPr>
              <a:t>trestní úsek</a:t>
            </a:r>
            <a:endParaRPr lang="cs-CZ" sz="1100" b="1" dirty="0">
              <a:solidFill>
                <a:schemeClr val="tx1"/>
              </a:solidFill>
            </a:endParaRPr>
          </a:p>
        </p:txBody>
      </p:sp>
      <p:sp>
        <p:nvSpPr>
          <p:cNvPr id="8" name="Obdélník s odříznutým rohem na stejné straně 7"/>
          <p:cNvSpPr/>
          <p:nvPr/>
        </p:nvSpPr>
        <p:spPr>
          <a:xfrm>
            <a:off x="1673253" y="1615749"/>
            <a:ext cx="1205782" cy="468000"/>
          </a:xfrm>
          <a:prstGeom prst="snip2Same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b="1" dirty="0" smtClean="0">
                <a:solidFill>
                  <a:schemeClr val="tx1"/>
                </a:solidFill>
              </a:rPr>
              <a:t>občanskoprávní úsek C + </a:t>
            </a:r>
            <a:r>
              <a:rPr lang="cs-CZ" sz="1100" b="1" dirty="0" smtClean="0">
                <a:solidFill>
                  <a:schemeClr val="tx1"/>
                </a:solidFill>
              </a:rPr>
              <a:t>P</a:t>
            </a:r>
            <a:endParaRPr lang="cs-CZ" sz="1100" b="1" dirty="0">
              <a:solidFill>
                <a:schemeClr val="tx1"/>
              </a:solidFill>
            </a:endParaRPr>
          </a:p>
        </p:txBody>
      </p:sp>
      <p:sp>
        <p:nvSpPr>
          <p:cNvPr id="9" name="Obdélník s odříznutým rohem na stejné straně 8"/>
          <p:cNvSpPr/>
          <p:nvPr/>
        </p:nvSpPr>
        <p:spPr>
          <a:xfrm>
            <a:off x="3844847" y="1616700"/>
            <a:ext cx="1133774" cy="468000"/>
          </a:xfrm>
          <a:prstGeom prst="snip2Same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cs-CZ" sz="1100" b="1" dirty="0" smtClean="0">
                <a:solidFill>
                  <a:schemeClr val="tx1"/>
                </a:solidFill>
              </a:rPr>
              <a:t>občanskoprávní úsek E + D</a:t>
            </a:r>
            <a:endParaRPr lang="cs-CZ" sz="1100" b="1" dirty="0">
              <a:solidFill>
                <a:schemeClr val="tx1"/>
              </a:solidFill>
            </a:endParaRPr>
          </a:p>
        </p:txBody>
      </p:sp>
      <p:sp>
        <p:nvSpPr>
          <p:cNvPr id="10" name="Obdélník s odříznutým rohem na stejné straně 9"/>
          <p:cNvSpPr/>
          <p:nvPr/>
        </p:nvSpPr>
        <p:spPr>
          <a:xfrm>
            <a:off x="5487945" y="1628619"/>
            <a:ext cx="1152128" cy="462143"/>
          </a:xfrm>
          <a:prstGeom prst="snip2Same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algn="ctr"/>
            <a:r>
              <a:rPr lang="cs-CZ" sz="1100" b="1" dirty="0" smtClean="0">
                <a:solidFill>
                  <a:schemeClr val="tx1"/>
                </a:solidFill>
              </a:rPr>
              <a:t>úsek podpůrných pracovišť</a:t>
            </a:r>
            <a:endParaRPr lang="cs-CZ" sz="1100" b="1" dirty="0">
              <a:solidFill>
                <a:schemeClr val="tx1"/>
              </a:solidFill>
            </a:endParaRPr>
          </a:p>
        </p:txBody>
      </p:sp>
      <p:sp>
        <p:nvSpPr>
          <p:cNvPr id="11" name="Obdélník s odříznutým rohem na stejné straně 10"/>
          <p:cNvSpPr/>
          <p:nvPr/>
        </p:nvSpPr>
        <p:spPr>
          <a:xfrm>
            <a:off x="6804849" y="1622750"/>
            <a:ext cx="1008112" cy="482173"/>
          </a:xfrm>
          <a:prstGeom prst="snip2Same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b="1" dirty="0" smtClean="0">
                <a:solidFill>
                  <a:schemeClr val="tx1"/>
                </a:solidFill>
              </a:rPr>
              <a:t>ekonomický úsek</a:t>
            </a:r>
            <a:endParaRPr lang="cs-CZ" sz="1100" b="1" dirty="0">
              <a:solidFill>
                <a:schemeClr val="tx1"/>
              </a:solidFill>
            </a:endParaRPr>
          </a:p>
        </p:txBody>
      </p:sp>
      <p:sp>
        <p:nvSpPr>
          <p:cNvPr id="14" name="Obdélník s odříznutým rohem na stejné straně 13"/>
          <p:cNvSpPr/>
          <p:nvPr/>
        </p:nvSpPr>
        <p:spPr>
          <a:xfrm>
            <a:off x="8045861" y="1616700"/>
            <a:ext cx="935398" cy="479711"/>
          </a:xfrm>
          <a:prstGeom prst="snip2Same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b="1" dirty="0" smtClean="0">
                <a:solidFill>
                  <a:schemeClr val="tx1"/>
                </a:solidFill>
              </a:rPr>
              <a:t>správní úsek</a:t>
            </a:r>
            <a:endParaRPr lang="cs-CZ" sz="1100" b="1" dirty="0">
              <a:solidFill>
                <a:schemeClr val="tx1"/>
              </a:solidFill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155161" y="2687419"/>
            <a:ext cx="900000" cy="39604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b="1" dirty="0" smtClean="0">
                <a:solidFill>
                  <a:schemeClr val="tx1"/>
                </a:solidFill>
              </a:rPr>
              <a:t>Trestní oddělení</a:t>
            </a:r>
            <a:endParaRPr lang="cs-CZ" sz="1000" b="1" dirty="0">
              <a:solidFill>
                <a:schemeClr val="tx1"/>
              </a:solidFill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2322352" y="2687419"/>
            <a:ext cx="900000" cy="39604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b="1" dirty="0" smtClean="0">
                <a:solidFill>
                  <a:schemeClr val="tx1"/>
                </a:solidFill>
              </a:rPr>
              <a:t>Opatrovnické oddělení</a:t>
            </a:r>
            <a:endParaRPr lang="cs-CZ" sz="1000" b="1" dirty="0">
              <a:solidFill>
                <a:schemeClr val="tx1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3419872" y="2687419"/>
            <a:ext cx="900000" cy="39604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b="1" dirty="0" smtClean="0">
                <a:solidFill>
                  <a:schemeClr val="tx1"/>
                </a:solidFill>
              </a:rPr>
              <a:t>Exekuční oddělení</a:t>
            </a:r>
            <a:endParaRPr lang="cs-CZ" sz="1000" b="1" dirty="0">
              <a:solidFill>
                <a:schemeClr val="tx1"/>
              </a:solidFill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4500088" y="2687419"/>
            <a:ext cx="900000" cy="39604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b="1" dirty="0" smtClean="0">
                <a:solidFill>
                  <a:schemeClr val="tx1"/>
                </a:solidFill>
              </a:rPr>
              <a:t>Dědické oddělení</a:t>
            </a:r>
            <a:endParaRPr lang="cs-CZ" sz="1000" b="1" dirty="0">
              <a:solidFill>
                <a:schemeClr val="tx1"/>
              </a:solidFill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5614009" y="2687419"/>
            <a:ext cx="900000" cy="39604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b="1" dirty="0" smtClean="0">
                <a:solidFill>
                  <a:schemeClr val="tx1"/>
                </a:solidFill>
              </a:rPr>
              <a:t>Oddělení </a:t>
            </a:r>
            <a:r>
              <a:rPr lang="cs-CZ" sz="900" b="1" kern="900" dirty="0" smtClean="0">
                <a:solidFill>
                  <a:schemeClr val="tx1"/>
                </a:solidFill>
              </a:rPr>
              <a:t>podpůrných</a:t>
            </a:r>
            <a:r>
              <a:rPr lang="cs-CZ" sz="900" b="1" dirty="0" smtClean="0">
                <a:solidFill>
                  <a:schemeClr val="tx1"/>
                </a:solidFill>
              </a:rPr>
              <a:t> </a:t>
            </a:r>
            <a:r>
              <a:rPr lang="cs-CZ" sz="900" b="1" dirty="0" err="1" smtClean="0">
                <a:solidFill>
                  <a:schemeClr val="tx1"/>
                </a:solidFill>
              </a:rPr>
              <a:t>prac</a:t>
            </a:r>
            <a:r>
              <a:rPr lang="cs-CZ" sz="900" b="1" dirty="0" smtClean="0">
                <a:solidFill>
                  <a:schemeClr val="tx1"/>
                </a:solidFill>
              </a:rPr>
              <a:t>.</a:t>
            </a:r>
            <a:endParaRPr lang="cs-CZ" sz="900" b="1" dirty="0">
              <a:solidFill>
                <a:schemeClr val="tx1"/>
              </a:solidFill>
            </a:endParaRPr>
          </a:p>
        </p:txBody>
      </p:sp>
      <p:sp>
        <p:nvSpPr>
          <p:cNvPr id="21" name="Obdélník 20"/>
          <p:cNvSpPr/>
          <p:nvPr/>
        </p:nvSpPr>
        <p:spPr>
          <a:xfrm>
            <a:off x="6876905" y="2687419"/>
            <a:ext cx="900000" cy="39604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b="1" dirty="0" smtClean="0">
                <a:solidFill>
                  <a:schemeClr val="tx1"/>
                </a:solidFill>
              </a:rPr>
              <a:t>Ekonomické oddělení</a:t>
            </a:r>
            <a:endParaRPr lang="cs-CZ" sz="1000" b="1" dirty="0">
              <a:solidFill>
                <a:schemeClr val="tx1"/>
              </a:solidFill>
            </a:endParaRPr>
          </a:p>
        </p:txBody>
      </p:sp>
      <p:sp>
        <p:nvSpPr>
          <p:cNvPr id="22" name="Obdélník 21"/>
          <p:cNvSpPr/>
          <p:nvPr/>
        </p:nvSpPr>
        <p:spPr>
          <a:xfrm>
            <a:off x="8081259" y="2687419"/>
            <a:ext cx="900000" cy="39604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b="1" dirty="0" smtClean="0">
                <a:solidFill>
                  <a:schemeClr val="tx1"/>
                </a:solidFill>
              </a:rPr>
              <a:t>Oddělení správy</a:t>
            </a:r>
            <a:endParaRPr lang="cs-CZ" sz="1000" b="1" dirty="0">
              <a:solidFill>
                <a:schemeClr val="tx1"/>
              </a:solidFill>
            </a:endParaRPr>
          </a:p>
        </p:txBody>
      </p:sp>
      <p:sp>
        <p:nvSpPr>
          <p:cNvPr id="23" name="Obdélník 22"/>
          <p:cNvSpPr/>
          <p:nvPr/>
        </p:nvSpPr>
        <p:spPr>
          <a:xfrm>
            <a:off x="1251803" y="2687419"/>
            <a:ext cx="900000" cy="39604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b="1" dirty="0" smtClean="0">
                <a:solidFill>
                  <a:schemeClr val="tx1"/>
                </a:solidFill>
              </a:rPr>
              <a:t>Civilní oddělení</a:t>
            </a:r>
            <a:endParaRPr lang="cs-CZ" sz="1000" b="1" dirty="0">
              <a:solidFill>
                <a:schemeClr val="tx1"/>
              </a:solidFill>
            </a:endParaRPr>
          </a:p>
        </p:txBody>
      </p:sp>
      <p:sp>
        <p:nvSpPr>
          <p:cNvPr id="24" name="Zaoblený obdélník 23"/>
          <p:cNvSpPr/>
          <p:nvPr/>
        </p:nvSpPr>
        <p:spPr>
          <a:xfrm>
            <a:off x="161512" y="3429000"/>
            <a:ext cx="900000" cy="39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50" b="1" dirty="0" smtClean="0">
                <a:solidFill>
                  <a:schemeClr val="tx1"/>
                </a:solidFill>
              </a:rPr>
              <a:t>Senáty „T“</a:t>
            </a:r>
            <a:endParaRPr lang="cs-CZ" sz="1050" b="1" dirty="0">
              <a:solidFill>
                <a:schemeClr val="tx1"/>
              </a:solidFill>
            </a:endParaRPr>
          </a:p>
        </p:txBody>
      </p:sp>
      <p:sp>
        <p:nvSpPr>
          <p:cNvPr id="26" name="Zaoblený obdélník 25"/>
          <p:cNvSpPr/>
          <p:nvPr/>
        </p:nvSpPr>
        <p:spPr>
          <a:xfrm>
            <a:off x="1247410" y="3429000"/>
            <a:ext cx="900000" cy="39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50" b="1" dirty="0" smtClean="0">
                <a:solidFill>
                  <a:schemeClr val="tx1"/>
                </a:solidFill>
              </a:rPr>
              <a:t>Týmy „C“</a:t>
            </a:r>
            <a:endParaRPr lang="cs-CZ" sz="1050" b="1" dirty="0">
              <a:solidFill>
                <a:schemeClr val="tx1"/>
              </a:solidFill>
            </a:endParaRPr>
          </a:p>
        </p:txBody>
      </p:sp>
      <p:sp>
        <p:nvSpPr>
          <p:cNvPr id="27" name="Zaoblený obdélník 26"/>
          <p:cNvSpPr/>
          <p:nvPr/>
        </p:nvSpPr>
        <p:spPr>
          <a:xfrm>
            <a:off x="2333308" y="3429000"/>
            <a:ext cx="900000" cy="39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50" b="1" smtClean="0">
                <a:solidFill>
                  <a:schemeClr val="tx1"/>
                </a:solidFill>
              </a:rPr>
              <a:t>Týmy </a:t>
            </a:r>
            <a:r>
              <a:rPr lang="cs-CZ" sz="1050" b="1" smtClean="0">
                <a:solidFill>
                  <a:schemeClr val="tx1"/>
                </a:solidFill>
              </a:rPr>
              <a:t>„P“</a:t>
            </a:r>
            <a:endParaRPr lang="cs-CZ" sz="1050" b="1" dirty="0">
              <a:solidFill>
                <a:schemeClr val="tx1"/>
              </a:solidFill>
            </a:endParaRPr>
          </a:p>
        </p:txBody>
      </p:sp>
      <p:sp>
        <p:nvSpPr>
          <p:cNvPr id="28" name="Zaoblený obdélník 27"/>
          <p:cNvSpPr/>
          <p:nvPr/>
        </p:nvSpPr>
        <p:spPr>
          <a:xfrm>
            <a:off x="3419206" y="3438258"/>
            <a:ext cx="900000" cy="39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50" b="1" dirty="0" smtClean="0">
                <a:solidFill>
                  <a:schemeClr val="tx1"/>
                </a:solidFill>
              </a:rPr>
              <a:t>Senáty „EXE“</a:t>
            </a:r>
            <a:endParaRPr lang="cs-CZ" sz="1050" b="1" dirty="0">
              <a:solidFill>
                <a:schemeClr val="tx1"/>
              </a:solidFill>
            </a:endParaRPr>
          </a:p>
        </p:txBody>
      </p:sp>
      <p:sp>
        <p:nvSpPr>
          <p:cNvPr id="29" name="Zaoblený obdélník 28"/>
          <p:cNvSpPr/>
          <p:nvPr/>
        </p:nvSpPr>
        <p:spPr>
          <a:xfrm>
            <a:off x="4505105" y="3438258"/>
            <a:ext cx="900000" cy="39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50" b="1" dirty="0" smtClean="0">
                <a:solidFill>
                  <a:schemeClr val="tx1"/>
                </a:solidFill>
              </a:rPr>
              <a:t>Senát  „D“</a:t>
            </a:r>
          </a:p>
        </p:txBody>
      </p:sp>
      <p:sp>
        <p:nvSpPr>
          <p:cNvPr id="30" name="Zaoblený obdélník 29"/>
          <p:cNvSpPr/>
          <p:nvPr/>
        </p:nvSpPr>
        <p:spPr>
          <a:xfrm>
            <a:off x="3424072" y="4149080"/>
            <a:ext cx="900000" cy="39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50" b="1" dirty="0" smtClean="0">
                <a:solidFill>
                  <a:schemeClr val="tx1"/>
                </a:solidFill>
              </a:rPr>
              <a:t>Senáty „E“</a:t>
            </a:r>
            <a:endParaRPr lang="cs-CZ" sz="1050" b="1" dirty="0">
              <a:solidFill>
                <a:schemeClr val="tx1"/>
              </a:solidFill>
            </a:endParaRPr>
          </a:p>
        </p:txBody>
      </p:sp>
      <p:sp>
        <p:nvSpPr>
          <p:cNvPr id="31" name="Obdélník 30"/>
          <p:cNvSpPr/>
          <p:nvPr/>
        </p:nvSpPr>
        <p:spPr>
          <a:xfrm>
            <a:off x="5614009" y="3438258"/>
            <a:ext cx="900000" cy="386742"/>
          </a:xfrm>
          <a:prstGeom prst="rect">
            <a:avLst/>
          </a:prstGeom>
          <a:gradFill>
            <a:gsLst>
              <a:gs pos="0">
                <a:schemeClr val="lt1">
                  <a:tint val="40000"/>
                  <a:satMod val="350000"/>
                </a:schemeClr>
              </a:gs>
              <a:gs pos="40000">
                <a:schemeClr val="lt1">
                  <a:tint val="45000"/>
                  <a:shade val="99000"/>
                  <a:satMod val="350000"/>
                </a:schemeClr>
              </a:gs>
              <a:gs pos="100000">
                <a:schemeClr val="lt1">
                  <a:shade val="20000"/>
                  <a:satMod val="255000"/>
                </a:schemeClr>
              </a:gs>
            </a:gsLst>
            <a:path path="circle">
              <a:fillToRect l="50000" t="-80000" r="50000" b="18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b="1" dirty="0" smtClean="0">
                <a:solidFill>
                  <a:schemeClr val="tx1"/>
                </a:solidFill>
              </a:rPr>
              <a:t>informační centrum</a:t>
            </a:r>
            <a:endParaRPr lang="cs-CZ" sz="1000" b="1" dirty="0">
              <a:solidFill>
                <a:schemeClr val="tx1"/>
              </a:solidFill>
            </a:endParaRPr>
          </a:p>
        </p:txBody>
      </p:sp>
      <p:sp>
        <p:nvSpPr>
          <p:cNvPr id="32" name="Obdélník 31"/>
          <p:cNvSpPr/>
          <p:nvPr/>
        </p:nvSpPr>
        <p:spPr>
          <a:xfrm>
            <a:off x="5614009" y="4004462"/>
            <a:ext cx="900000" cy="386742"/>
          </a:xfrm>
          <a:prstGeom prst="rect">
            <a:avLst/>
          </a:prstGeom>
          <a:gradFill>
            <a:gsLst>
              <a:gs pos="0">
                <a:schemeClr val="lt1">
                  <a:tint val="40000"/>
                  <a:satMod val="350000"/>
                </a:schemeClr>
              </a:gs>
              <a:gs pos="40000">
                <a:schemeClr val="lt1">
                  <a:tint val="45000"/>
                  <a:shade val="99000"/>
                  <a:satMod val="350000"/>
                </a:schemeClr>
              </a:gs>
              <a:gs pos="100000">
                <a:schemeClr val="lt1">
                  <a:shade val="20000"/>
                  <a:satMod val="255000"/>
                </a:schemeClr>
              </a:gs>
            </a:gsLst>
            <a:path path="circle">
              <a:fillToRect l="50000" t="-80000" r="50000" b="18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b="1" dirty="0" smtClean="0">
                <a:solidFill>
                  <a:schemeClr val="tx1"/>
                </a:solidFill>
              </a:rPr>
              <a:t>podatelna</a:t>
            </a:r>
            <a:endParaRPr lang="cs-CZ" sz="1000" b="1" dirty="0">
              <a:solidFill>
                <a:schemeClr val="tx1"/>
              </a:solidFill>
            </a:endParaRPr>
          </a:p>
        </p:txBody>
      </p:sp>
      <p:sp>
        <p:nvSpPr>
          <p:cNvPr id="33" name="Obdélník 32"/>
          <p:cNvSpPr/>
          <p:nvPr/>
        </p:nvSpPr>
        <p:spPr>
          <a:xfrm>
            <a:off x="5614009" y="4546504"/>
            <a:ext cx="900000" cy="386742"/>
          </a:xfrm>
          <a:prstGeom prst="rect">
            <a:avLst/>
          </a:prstGeom>
          <a:gradFill>
            <a:gsLst>
              <a:gs pos="0">
                <a:schemeClr val="lt1">
                  <a:tint val="40000"/>
                  <a:satMod val="350000"/>
                </a:schemeClr>
              </a:gs>
              <a:gs pos="40000">
                <a:schemeClr val="lt1">
                  <a:tint val="45000"/>
                  <a:shade val="99000"/>
                  <a:satMod val="350000"/>
                </a:schemeClr>
              </a:gs>
              <a:gs pos="100000">
                <a:schemeClr val="lt1">
                  <a:shade val="20000"/>
                  <a:satMod val="255000"/>
                </a:schemeClr>
              </a:gs>
            </a:gsLst>
            <a:path path="circle">
              <a:fillToRect l="50000" t="-80000" r="50000" b="18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b="1" dirty="0" smtClean="0">
                <a:solidFill>
                  <a:schemeClr val="tx1"/>
                </a:solidFill>
              </a:rPr>
              <a:t>zápisové oddělení</a:t>
            </a:r>
            <a:endParaRPr lang="cs-CZ" sz="1000" b="1" dirty="0">
              <a:solidFill>
                <a:schemeClr val="tx1"/>
              </a:solidFill>
            </a:endParaRPr>
          </a:p>
        </p:txBody>
      </p:sp>
      <p:sp>
        <p:nvSpPr>
          <p:cNvPr id="34" name="Obdélník 33"/>
          <p:cNvSpPr/>
          <p:nvPr/>
        </p:nvSpPr>
        <p:spPr>
          <a:xfrm>
            <a:off x="5614009" y="5085184"/>
            <a:ext cx="900000" cy="386742"/>
          </a:xfrm>
          <a:prstGeom prst="rect">
            <a:avLst/>
          </a:prstGeom>
          <a:gradFill>
            <a:gsLst>
              <a:gs pos="0">
                <a:schemeClr val="lt1">
                  <a:tint val="40000"/>
                  <a:satMod val="350000"/>
                </a:schemeClr>
              </a:gs>
              <a:gs pos="40000">
                <a:schemeClr val="lt1">
                  <a:tint val="45000"/>
                  <a:shade val="99000"/>
                  <a:satMod val="350000"/>
                </a:schemeClr>
              </a:gs>
              <a:gs pos="100000">
                <a:schemeClr val="lt1">
                  <a:shade val="20000"/>
                  <a:satMod val="255000"/>
                </a:schemeClr>
              </a:gs>
            </a:gsLst>
            <a:path path="circle">
              <a:fillToRect l="50000" t="-80000" r="50000" b="18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b="1" dirty="0" smtClean="0">
                <a:solidFill>
                  <a:schemeClr val="tx1"/>
                </a:solidFill>
              </a:rPr>
              <a:t>spisovna</a:t>
            </a:r>
            <a:endParaRPr lang="cs-CZ" sz="1000" b="1" dirty="0">
              <a:solidFill>
                <a:schemeClr val="tx1"/>
              </a:solidFill>
            </a:endParaRPr>
          </a:p>
        </p:txBody>
      </p:sp>
      <p:sp>
        <p:nvSpPr>
          <p:cNvPr id="35" name="Obdélník 34"/>
          <p:cNvSpPr/>
          <p:nvPr/>
        </p:nvSpPr>
        <p:spPr>
          <a:xfrm>
            <a:off x="6876905" y="3448228"/>
            <a:ext cx="900000" cy="386742"/>
          </a:xfrm>
          <a:prstGeom prst="rect">
            <a:avLst/>
          </a:prstGeom>
          <a:gradFill>
            <a:gsLst>
              <a:gs pos="0">
                <a:schemeClr val="lt1">
                  <a:tint val="40000"/>
                  <a:satMod val="350000"/>
                </a:schemeClr>
              </a:gs>
              <a:gs pos="40000">
                <a:schemeClr val="lt1">
                  <a:tint val="45000"/>
                  <a:shade val="99000"/>
                  <a:satMod val="350000"/>
                </a:schemeClr>
              </a:gs>
              <a:gs pos="100000">
                <a:schemeClr val="lt1">
                  <a:shade val="20000"/>
                  <a:satMod val="255000"/>
                </a:schemeClr>
              </a:gs>
            </a:gsLst>
            <a:path path="circle">
              <a:fillToRect l="50000" t="-80000" r="50000" b="18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b="1" dirty="0" smtClean="0">
                <a:solidFill>
                  <a:schemeClr val="tx1"/>
                </a:solidFill>
              </a:rPr>
              <a:t>účtárna</a:t>
            </a:r>
            <a:endParaRPr lang="cs-CZ" sz="1000" b="1" dirty="0">
              <a:solidFill>
                <a:schemeClr val="tx1"/>
              </a:solidFill>
            </a:endParaRPr>
          </a:p>
        </p:txBody>
      </p:sp>
      <p:sp>
        <p:nvSpPr>
          <p:cNvPr id="36" name="Obdélník 35"/>
          <p:cNvSpPr/>
          <p:nvPr/>
        </p:nvSpPr>
        <p:spPr>
          <a:xfrm>
            <a:off x="6876905" y="4014432"/>
            <a:ext cx="900000" cy="386742"/>
          </a:xfrm>
          <a:prstGeom prst="rect">
            <a:avLst/>
          </a:prstGeom>
          <a:gradFill>
            <a:gsLst>
              <a:gs pos="0">
                <a:schemeClr val="lt1">
                  <a:tint val="40000"/>
                  <a:satMod val="350000"/>
                </a:schemeClr>
              </a:gs>
              <a:gs pos="40000">
                <a:schemeClr val="lt1">
                  <a:tint val="45000"/>
                  <a:shade val="99000"/>
                  <a:satMod val="350000"/>
                </a:schemeClr>
              </a:gs>
              <a:gs pos="100000">
                <a:schemeClr val="lt1">
                  <a:shade val="20000"/>
                  <a:satMod val="255000"/>
                </a:schemeClr>
              </a:gs>
            </a:gsLst>
            <a:path path="circle">
              <a:fillToRect l="50000" t="-80000" r="50000" b="18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b="1" dirty="0" smtClean="0">
                <a:solidFill>
                  <a:schemeClr val="tx1"/>
                </a:solidFill>
              </a:rPr>
              <a:t>pokladna</a:t>
            </a:r>
            <a:endParaRPr lang="cs-CZ" sz="1000" b="1" dirty="0">
              <a:solidFill>
                <a:schemeClr val="tx1"/>
              </a:solidFill>
            </a:endParaRPr>
          </a:p>
        </p:txBody>
      </p:sp>
      <p:sp>
        <p:nvSpPr>
          <p:cNvPr id="37" name="Obdélník 36"/>
          <p:cNvSpPr/>
          <p:nvPr/>
        </p:nvSpPr>
        <p:spPr>
          <a:xfrm>
            <a:off x="6876905" y="4556474"/>
            <a:ext cx="900000" cy="386742"/>
          </a:xfrm>
          <a:prstGeom prst="rect">
            <a:avLst/>
          </a:prstGeom>
          <a:gradFill>
            <a:gsLst>
              <a:gs pos="0">
                <a:schemeClr val="lt1">
                  <a:tint val="40000"/>
                  <a:satMod val="350000"/>
                </a:schemeClr>
              </a:gs>
              <a:gs pos="40000">
                <a:schemeClr val="lt1">
                  <a:tint val="45000"/>
                  <a:shade val="99000"/>
                  <a:satMod val="350000"/>
                </a:schemeClr>
              </a:gs>
              <a:gs pos="100000">
                <a:schemeClr val="lt1">
                  <a:shade val="20000"/>
                  <a:satMod val="255000"/>
                </a:schemeClr>
              </a:gs>
            </a:gsLst>
            <a:path path="circle">
              <a:fillToRect l="50000" t="-80000" r="50000" b="18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b="1" dirty="0" smtClean="0">
                <a:solidFill>
                  <a:schemeClr val="tx1"/>
                </a:solidFill>
              </a:rPr>
              <a:t>mzdová účetní</a:t>
            </a:r>
            <a:endParaRPr lang="cs-CZ" sz="1000" b="1" dirty="0">
              <a:solidFill>
                <a:schemeClr val="tx1"/>
              </a:solidFill>
            </a:endParaRPr>
          </a:p>
        </p:txBody>
      </p:sp>
      <p:sp>
        <p:nvSpPr>
          <p:cNvPr id="38" name="Obdélník 37"/>
          <p:cNvSpPr/>
          <p:nvPr/>
        </p:nvSpPr>
        <p:spPr>
          <a:xfrm>
            <a:off x="6876905" y="5095154"/>
            <a:ext cx="900000" cy="386742"/>
          </a:xfrm>
          <a:prstGeom prst="rect">
            <a:avLst/>
          </a:prstGeom>
          <a:gradFill>
            <a:gsLst>
              <a:gs pos="0">
                <a:schemeClr val="lt1">
                  <a:tint val="40000"/>
                  <a:satMod val="350000"/>
                </a:schemeClr>
              </a:gs>
              <a:gs pos="40000">
                <a:schemeClr val="lt1">
                  <a:tint val="45000"/>
                  <a:shade val="99000"/>
                  <a:satMod val="350000"/>
                </a:schemeClr>
              </a:gs>
              <a:gs pos="100000">
                <a:schemeClr val="lt1">
                  <a:shade val="20000"/>
                  <a:satMod val="255000"/>
                </a:schemeClr>
              </a:gs>
            </a:gsLst>
            <a:path path="circle">
              <a:fillToRect l="50000" t="-80000" r="50000" b="18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b="1" dirty="0" smtClean="0">
                <a:solidFill>
                  <a:schemeClr val="tx1"/>
                </a:solidFill>
              </a:rPr>
              <a:t>vymáhání pohledávek</a:t>
            </a:r>
            <a:endParaRPr lang="cs-CZ" sz="1000" b="1" dirty="0">
              <a:solidFill>
                <a:schemeClr val="tx1"/>
              </a:solidFill>
            </a:endParaRPr>
          </a:p>
        </p:txBody>
      </p:sp>
      <p:sp>
        <p:nvSpPr>
          <p:cNvPr id="39" name="Obdélník 38"/>
          <p:cNvSpPr/>
          <p:nvPr/>
        </p:nvSpPr>
        <p:spPr>
          <a:xfrm>
            <a:off x="8081259" y="3449652"/>
            <a:ext cx="900000" cy="386742"/>
          </a:xfrm>
          <a:prstGeom prst="rect">
            <a:avLst/>
          </a:prstGeom>
          <a:gradFill>
            <a:gsLst>
              <a:gs pos="0">
                <a:schemeClr val="lt1">
                  <a:tint val="40000"/>
                  <a:satMod val="350000"/>
                </a:schemeClr>
              </a:gs>
              <a:gs pos="40000">
                <a:schemeClr val="lt1">
                  <a:tint val="45000"/>
                  <a:shade val="99000"/>
                  <a:satMod val="350000"/>
                </a:schemeClr>
              </a:gs>
              <a:gs pos="100000">
                <a:schemeClr val="lt1">
                  <a:shade val="20000"/>
                  <a:satMod val="255000"/>
                </a:schemeClr>
              </a:gs>
            </a:gsLst>
            <a:path path="circle">
              <a:fillToRect l="50000" t="-80000" r="50000" b="18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b="1" dirty="0" smtClean="0">
                <a:solidFill>
                  <a:schemeClr val="tx1"/>
                </a:solidFill>
              </a:rPr>
              <a:t>správa budovy</a:t>
            </a:r>
            <a:endParaRPr lang="cs-CZ" sz="1000" b="1" dirty="0">
              <a:solidFill>
                <a:schemeClr val="tx1"/>
              </a:solidFill>
            </a:endParaRPr>
          </a:p>
        </p:txBody>
      </p:sp>
      <p:sp>
        <p:nvSpPr>
          <p:cNvPr id="40" name="Obdélník 39"/>
          <p:cNvSpPr/>
          <p:nvPr/>
        </p:nvSpPr>
        <p:spPr>
          <a:xfrm>
            <a:off x="8081259" y="4015856"/>
            <a:ext cx="900000" cy="386742"/>
          </a:xfrm>
          <a:prstGeom prst="rect">
            <a:avLst/>
          </a:prstGeom>
          <a:gradFill>
            <a:gsLst>
              <a:gs pos="0">
                <a:schemeClr val="lt1">
                  <a:tint val="40000"/>
                  <a:satMod val="350000"/>
                </a:schemeClr>
              </a:gs>
              <a:gs pos="40000">
                <a:schemeClr val="lt1">
                  <a:tint val="45000"/>
                  <a:shade val="99000"/>
                  <a:satMod val="350000"/>
                </a:schemeClr>
              </a:gs>
              <a:gs pos="100000">
                <a:schemeClr val="lt1">
                  <a:shade val="20000"/>
                  <a:satMod val="255000"/>
                </a:schemeClr>
              </a:gs>
            </a:gsLst>
            <a:path path="circle">
              <a:fillToRect l="50000" t="-80000" r="50000" b="18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b="1" dirty="0" smtClean="0">
                <a:solidFill>
                  <a:schemeClr val="tx1"/>
                </a:solidFill>
              </a:rPr>
              <a:t>IT</a:t>
            </a:r>
            <a:endParaRPr lang="cs-CZ" sz="1000" b="1" dirty="0">
              <a:solidFill>
                <a:schemeClr val="tx1"/>
              </a:solidFill>
            </a:endParaRPr>
          </a:p>
        </p:txBody>
      </p:sp>
      <p:sp>
        <p:nvSpPr>
          <p:cNvPr id="41" name="Obdélník 40"/>
          <p:cNvSpPr/>
          <p:nvPr/>
        </p:nvSpPr>
        <p:spPr>
          <a:xfrm>
            <a:off x="8081259" y="4557898"/>
            <a:ext cx="900000" cy="386742"/>
          </a:xfrm>
          <a:prstGeom prst="rect">
            <a:avLst/>
          </a:prstGeom>
          <a:gradFill>
            <a:gsLst>
              <a:gs pos="0">
                <a:schemeClr val="lt1">
                  <a:tint val="40000"/>
                  <a:satMod val="350000"/>
                </a:schemeClr>
              </a:gs>
              <a:gs pos="40000">
                <a:schemeClr val="lt1">
                  <a:tint val="45000"/>
                  <a:shade val="99000"/>
                  <a:satMod val="350000"/>
                </a:schemeClr>
              </a:gs>
              <a:gs pos="100000">
                <a:schemeClr val="lt1">
                  <a:shade val="20000"/>
                  <a:satMod val="255000"/>
                </a:schemeClr>
              </a:gs>
            </a:gsLst>
            <a:path path="circle">
              <a:fillToRect l="50000" t="-80000" r="50000" b="18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b="1" dirty="0" smtClean="0">
                <a:solidFill>
                  <a:schemeClr val="tx1"/>
                </a:solidFill>
              </a:rPr>
              <a:t>údržba</a:t>
            </a:r>
            <a:endParaRPr lang="cs-CZ" sz="1000" b="1" dirty="0">
              <a:solidFill>
                <a:schemeClr val="tx1"/>
              </a:solidFill>
            </a:endParaRPr>
          </a:p>
        </p:txBody>
      </p:sp>
      <p:sp>
        <p:nvSpPr>
          <p:cNvPr id="42" name="Obdélník 41"/>
          <p:cNvSpPr/>
          <p:nvPr/>
        </p:nvSpPr>
        <p:spPr>
          <a:xfrm>
            <a:off x="8081259" y="5096578"/>
            <a:ext cx="900000" cy="386742"/>
          </a:xfrm>
          <a:prstGeom prst="rect">
            <a:avLst/>
          </a:prstGeom>
          <a:gradFill>
            <a:gsLst>
              <a:gs pos="0">
                <a:schemeClr val="lt1">
                  <a:tint val="40000"/>
                  <a:satMod val="350000"/>
                </a:schemeClr>
              </a:gs>
              <a:gs pos="40000">
                <a:schemeClr val="lt1">
                  <a:tint val="45000"/>
                  <a:shade val="99000"/>
                  <a:satMod val="350000"/>
                </a:schemeClr>
              </a:gs>
              <a:gs pos="100000">
                <a:schemeClr val="lt1">
                  <a:shade val="20000"/>
                  <a:satMod val="255000"/>
                </a:schemeClr>
              </a:gs>
            </a:gsLst>
            <a:path path="circle">
              <a:fillToRect l="50000" t="-80000" r="50000" b="18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b="1" dirty="0" smtClean="0">
                <a:solidFill>
                  <a:schemeClr val="tx1"/>
                </a:solidFill>
              </a:rPr>
              <a:t>autoprovoz</a:t>
            </a:r>
            <a:endParaRPr lang="cs-CZ" sz="1000" b="1" dirty="0">
              <a:solidFill>
                <a:schemeClr val="tx1"/>
              </a:solidFill>
            </a:endParaRPr>
          </a:p>
        </p:txBody>
      </p:sp>
      <p:sp>
        <p:nvSpPr>
          <p:cNvPr id="43" name="Obdélník 42"/>
          <p:cNvSpPr/>
          <p:nvPr/>
        </p:nvSpPr>
        <p:spPr>
          <a:xfrm>
            <a:off x="8081259" y="5634732"/>
            <a:ext cx="900000" cy="386742"/>
          </a:xfrm>
          <a:prstGeom prst="rect">
            <a:avLst/>
          </a:prstGeom>
          <a:gradFill>
            <a:gsLst>
              <a:gs pos="0">
                <a:schemeClr val="lt1">
                  <a:tint val="40000"/>
                  <a:satMod val="350000"/>
                </a:schemeClr>
              </a:gs>
              <a:gs pos="40000">
                <a:schemeClr val="lt1">
                  <a:tint val="45000"/>
                  <a:shade val="99000"/>
                  <a:satMod val="350000"/>
                </a:schemeClr>
              </a:gs>
              <a:gs pos="100000">
                <a:schemeClr val="lt1">
                  <a:shade val="20000"/>
                  <a:satMod val="255000"/>
                </a:schemeClr>
              </a:gs>
            </a:gsLst>
            <a:path path="circle">
              <a:fillToRect l="50000" t="-80000" r="50000" b="18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b="1" dirty="0" smtClean="0">
                <a:solidFill>
                  <a:schemeClr val="tx1"/>
                </a:solidFill>
              </a:rPr>
              <a:t>hospodářka</a:t>
            </a:r>
            <a:endParaRPr lang="cs-CZ" sz="1000" b="1" dirty="0">
              <a:solidFill>
                <a:schemeClr val="tx1"/>
              </a:solidFill>
            </a:endParaRPr>
          </a:p>
        </p:txBody>
      </p:sp>
      <p:sp>
        <p:nvSpPr>
          <p:cNvPr id="45" name="Šestiúhelník 44"/>
          <p:cNvSpPr/>
          <p:nvPr/>
        </p:nvSpPr>
        <p:spPr>
          <a:xfrm>
            <a:off x="1835696" y="4161898"/>
            <a:ext cx="1080120" cy="396000"/>
          </a:xfrm>
          <a:prstGeom prst="hexagon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900" dirty="0" smtClean="0"/>
              <a:t>Volné zapisovatelky</a:t>
            </a:r>
            <a:endParaRPr lang="cs-CZ" sz="900" dirty="0"/>
          </a:p>
        </p:txBody>
      </p:sp>
      <p:sp>
        <p:nvSpPr>
          <p:cNvPr id="46" name="Zaoblený obdélník 45"/>
          <p:cNvSpPr/>
          <p:nvPr/>
        </p:nvSpPr>
        <p:spPr>
          <a:xfrm>
            <a:off x="1251803" y="4954084"/>
            <a:ext cx="900000" cy="39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50" b="1" dirty="0" smtClean="0">
                <a:solidFill>
                  <a:schemeClr val="tx1"/>
                </a:solidFill>
              </a:rPr>
              <a:t>Tým „EPR“</a:t>
            </a:r>
            <a:endParaRPr lang="cs-CZ" sz="1050" b="1" dirty="0">
              <a:solidFill>
                <a:schemeClr val="tx1"/>
              </a:solidFill>
            </a:endParaRPr>
          </a:p>
        </p:txBody>
      </p:sp>
      <p:cxnSp>
        <p:nvCxnSpPr>
          <p:cNvPr id="49" name="Přímá spojnice 48"/>
          <p:cNvCxnSpPr>
            <a:stCxn id="4" idx="2"/>
            <a:endCxn id="7" idx="3"/>
          </p:cNvCxnSpPr>
          <p:nvPr/>
        </p:nvCxnSpPr>
        <p:spPr>
          <a:xfrm flipH="1">
            <a:off x="611512" y="764704"/>
            <a:ext cx="3960488" cy="85804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Přímá spojnice 51"/>
          <p:cNvCxnSpPr>
            <a:stCxn id="4" idx="2"/>
            <a:endCxn id="8" idx="3"/>
          </p:cNvCxnSpPr>
          <p:nvPr/>
        </p:nvCxnSpPr>
        <p:spPr>
          <a:xfrm flipH="1">
            <a:off x="2276144" y="764704"/>
            <a:ext cx="2295856" cy="85104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Přímá spojnice 53"/>
          <p:cNvCxnSpPr>
            <a:stCxn id="4" idx="2"/>
            <a:endCxn id="9" idx="3"/>
          </p:cNvCxnSpPr>
          <p:nvPr/>
        </p:nvCxnSpPr>
        <p:spPr>
          <a:xfrm flipH="1">
            <a:off x="4411734" y="764704"/>
            <a:ext cx="160266" cy="85199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Přímá spojnice 55"/>
          <p:cNvCxnSpPr>
            <a:stCxn id="4" idx="2"/>
            <a:endCxn id="10" idx="3"/>
          </p:cNvCxnSpPr>
          <p:nvPr/>
        </p:nvCxnSpPr>
        <p:spPr>
          <a:xfrm>
            <a:off x="4572000" y="764704"/>
            <a:ext cx="1492009" cy="86391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Přímá spojnice 57"/>
          <p:cNvCxnSpPr>
            <a:stCxn id="4" idx="2"/>
            <a:endCxn id="11" idx="3"/>
          </p:cNvCxnSpPr>
          <p:nvPr/>
        </p:nvCxnSpPr>
        <p:spPr>
          <a:xfrm>
            <a:off x="4572000" y="764704"/>
            <a:ext cx="2736905" cy="85804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nice 59"/>
          <p:cNvCxnSpPr>
            <a:stCxn id="4" idx="2"/>
            <a:endCxn id="14" idx="3"/>
          </p:cNvCxnSpPr>
          <p:nvPr/>
        </p:nvCxnSpPr>
        <p:spPr>
          <a:xfrm>
            <a:off x="4572000" y="764704"/>
            <a:ext cx="3941560" cy="85199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Přímá spojnice 61"/>
          <p:cNvCxnSpPr>
            <a:stCxn id="7" idx="1"/>
            <a:endCxn id="15" idx="0"/>
          </p:cNvCxnSpPr>
          <p:nvPr/>
        </p:nvCxnSpPr>
        <p:spPr>
          <a:xfrm flipH="1">
            <a:off x="605161" y="2090555"/>
            <a:ext cx="6351" cy="59686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Přímá spojnice 63"/>
          <p:cNvCxnSpPr>
            <a:stCxn id="8" idx="1"/>
            <a:endCxn id="23" idx="0"/>
          </p:cNvCxnSpPr>
          <p:nvPr/>
        </p:nvCxnSpPr>
        <p:spPr>
          <a:xfrm flipH="1">
            <a:off x="1701803" y="2083749"/>
            <a:ext cx="574341" cy="60367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Přímá spojnice 65"/>
          <p:cNvCxnSpPr>
            <a:stCxn id="8" idx="1"/>
            <a:endCxn id="17" idx="0"/>
          </p:cNvCxnSpPr>
          <p:nvPr/>
        </p:nvCxnSpPr>
        <p:spPr>
          <a:xfrm>
            <a:off x="2276144" y="2083749"/>
            <a:ext cx="496208" cy="60367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Přímá spojnice 67"/>
          <p:cNvCxnSpPr>
            <a:stCxn id="9" idx="1"/>
            <a:endCxn id="18" idx="0"/>
          </p:cNvCxnSpPr>
          <p:nvPr/>
        </p:nvCxnSpPr>
        <p:spPr>
          <a:xfrm flipH="1">
            <a:off x="3869872" y="2084700"/>
            <a:ext cx="541862" cy="60271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Přímá spojnice 69"/>
          <p:cNvCxnSpPr>
            <a:stCxn id="9" idx="1"/>
            <a:endCxn id="19" idx="0"/>
          </p:cNvCxnSpPr>
          <p:nvPr/>
        </p:nvCxnSpPr>
        <p:spPr>
          <a:xfrm>
            <a:off x="4411734" y="2084700"/>
            <a:ext cx="538354" cy="60271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Přímá spojnice 71"/>
          <p:cNvCxnSpPr>
            <a:stCxn id="10" idx="1"/>
            <a:endCxn id="20" idx="0"/>
          </p:cNvCxnSpPr>
          <p:nvPr/>
        </p:nvCxnSpPr>
        <p:spPr>
          <a:xfrm>
            <a:off x="6064009" y="2090762"/>
            <a:ext cx="0" cy="59665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Přímá spojnice 73"/>
          <p:cNvCxnSpPr>
            <a:stCxn id="11" idx="1"/>
            <a:endCxn id="21" idx="0"/>
          </p:cNvCxnSpPr>
          <p:nvPr/>
        </p:nvCxnSpPr>
        <p:spPr>
          <a:xfrm>
            <a:off x="7308905" y="2104923"/>
            <a:ext cx="18000" cy="5824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Přímá spojnice 75"/>
          <p:cNvCxnSpPr>
            <a:stCxn id="14" idx="1"/>
            <a:endCxn id="22" idx="0"/>
          </p:cNvCxnSpPr>
          <p:nvPr/>
        </p:nvCxnSpPr>
        <p:spPr>
          <a:xfrm>
            <a:off x="8513560" y="2096411"/>
            <a:ext cx="17699" cy="59100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Přímá spojnice se šipkou 83"/>
          <p:cNvCxnSpPr>
            <a:stCxn id="15" idx="2"/>
            <a:endCxn id="24" idx="0"/>
          </p:cNvCxnSpPr>
          <p:nvPr/>
        </p:nvCxnSpPr>
        <p:spPr>
          <a:xfrm>
            <a:off x="605161" y="3083463"/>
            <a:ext cx="6351" cy="345537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Přímá spojnice se šipkou 85"/>
          <p:cNvCxnSpPr>
            <a:stCxn id="23" idx="2"/>
            <a:endCxn id="26" idx="0"/>
          </p:cNvCxnSpPr>
          <p:nvPr/>
        </p:nvCxnSpPr>
        <p:spPr>
          <a:xfrm flipH="1">
            <a:off x="1697410" y="3083463"/>
            <a:ext cx="4393" cy="345537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Přímá spojnice se šipkou 87"/>
          <p:cNvCxnSpPr>
            <a:stCxn id="17" idx="2"/>
            <a:endCxn id="27" idx="0"/>
          </p:cNvCxnSpPr>
          <p:nvPr/>
        </p:nvCxnSpPr>
        <p:spPr>
          <a:xfrm>
            <a:off x="2772352" y="3083463"/>
            <a:ext cx="10956" cy="345537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Přímá spojnice se šipkou 89"/>
          <p:cNvCxnSpPr>
            <a:stCxn id="18" idx="2"/>
            <a:endCxn id="28" idx="0"/>
          </p:cNvCxnSpPr>
          <p:nvPr/>
        </p:nvCxnSpPr>
        <p:spPr>
          <a:xfrm flipH="1">
            <a:off x="3869206" y="3083463"/>
            <a:ext cx="666" cy="354795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Přímá spojnice se šipkou 91"/>
          <p:cNvCxnSpPr>
            <a:stCxn id="19" idx="2"/>
            <a:endCxn id="29" idx="0"/>
          </p:cNvCxnSpPr>
          <p:nvPr/>
        </p:nvCxnSpPr>
        <p:spPr>
          <a:xfrm>
            <a:off x="4950088" y="3083463"/>
            <a:ext cx="5017" cy="354795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Přímá spojnice se šipkou 93"/>
          <p:cNvCxnSpPr>
            <a:stCxn id="20" idx="2"/>
            <a:endCxn id="31" idx="0"/>
          </p:cNvCxnSpPr>
          <p:nvPr/>
        </p:nvCxnSpPr>
        <p:spPr>
          <a:xfrm>
            <a:off x="6064009" y="3083463"/>
            <a:ext cx="0" cy="354795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Přímá spojnice se šipkou 95"/>
          <p:cNvCxnSpPr>
            <a:stCxn id="21" idx="2"/>
            <a:endCxn id="35" idx="0"/>
          </p:cNvCxnSpPr>
          <p:nvPr/>
        </p:nvCxnSpPr>
        <p:spPr>
          <a:xfrm>
            <a:off x="7326905" y="3083463"/>
            <a:ext cx="0" cy="364765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Přímá spojnice se šipkou 97"/>
          <p:cNvCxnSpPr>
            <a:stCxn id="22" idx="2"/>
            <a:endCxn id="39" idx="0"/>
          </p:cNvCxnSpPr>
          <p:nvPr/>
        </p:nvCxnSpPr>
        <p:spPr>
          <a:xfrm>
            <a:off x="8531259" y="3083463"/>
            <a:ext cx="0" cy="366189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Přímá spojnice 103"/>
          <p:cNvCxnSpPr>
            <a:endCxn id="26" idx="2"/>
          </p:cNvCxnSpPr>
          <p:nvPr/>
        </p:nvCxnSpPr>
        <p:spPr>
          <a:xfrm flipH="1" flipV="1">
            <a:off x="1697410" y="3825000"/>
            <a:ext cx="635898" cy="32408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Přímá spojnice 105"/>
          <p:cNvCxnSpPr>
            <a:endCxn id="27" idx="2"/>
          </p:cNvCxnSpPr>
          <p:nvPr/>
        </p:nvCxnSpPr>
        <p:spPr>
          <a:xfrm flipV="1">
            <a:off x="2333308" y="3825000"/>
            <a:ext cx="450000" cy="32408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Přímá spojnice 111"/>
          <p:cNvCxnSpPr>
            <a:stCxn id="46" idx="0"/>
            <a:endCxn id="26" idx="2"/>
          </p:cNvCxnSpPr>
          <p:nvPr/>
        </p:nvCxnSpPr>
        <p:spPr>
          <a:xfrm flipH="1" flipV="1">
            <a:off x="1697410" y="3825000"/>
            <a:ext cx="4393" cy="1129084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Přímá spojnice 116"/>
          <p:cNvCxnSpPr>
            <a:stCxn id="30" idx="0"/>
            <a:endCxn id="28" idx="2"/>
          </p:cNvCxnSpPr>
          <p:nvPr/>
        </p:nvCxnSpPr>
        <p:spPr>
          <a:xfrm flipH="1" flipV="1">
            <a:off x="3869206" y="3834258"/>
            <a:ext cx="4866" cy="314822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Přímá spojnice 127"/>
          <p:cNvCxnSpPr>
            <a:stCxn id="31" idx="2"/>
            <a:endCxn id="32" idx="0"/>
          </p:cNvCxnSpPr>
          <p:nvPr/>
        </p:nvCxnSpPr>
        <p:spPr>
          <a:xfrm>
            <a:off x="6064009" y="3825000"/>
            <a:ext cx="0" cy="179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Přímá spojnice 129"/>
          <p:cNvCxnSpPr>
            <a:stCxn id="32" idx="2"/>
            <a:endCxn id="33" idx="0"/>
          </p:cNvCxnSpPr>
          <p:nvPr/>
        </p:nvCxnSpPr>
        <p:spPr>
          <a:xfrm>
            <a:off x="6064009" y="4391204"/>
            <a:ext cx="0" cy="155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Přímá spojnice 131"/>
          <p:cNvCxnSpPr>
            <a:stCxn id="33" idx="2"/>
            <a:endCxn id="34" idx="0"/>
          </p:cNvCxnSpPr>
          <p:nvPr/>
        </p:nvCxnSpPr>
        <p:spPr>
          <a:xfrm>
            <a:off x="6064009" y="4933246"/>
            <a:ext cx="0" cy="1519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Přímá spojnice 133"/>
          <p:cNvCxnSpPr>
            <a:stCxn id="35" idx="2"/>
            <a:endCxn id="36" idx="0"/>
          </p:cNvCxnSpPr>
          <p:nvPr/>
        </p:nvCxnSpPr>
        <p:spPr>
          <a:xfrm>
            <a:off x="7326905" y="3834970"/>
            <a:ext cx="0" cy="179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Přímá spojnice 135"/>
          <p:cNvCxnSpPr>
            <a:stCxn id="36" idx="2"/>
            <a:endCxn id="37" idx="0"/>
          </p:cNvCxnSpPr>
          <p:nvPr/>
        </p:nvCxnSpPr>
        <p:spPr>
          <a:xfrm>
            <a:off x="7326905" y="4401174"/>
            <a:ext cx="0" cy="155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Přímá spojnice 137"/>
          <p:cNvCxnSpPr>
            <a:stCxn id="37" idx="2"/>
            <a:endCxn id="38" idx="0"/>
          </p:cNvCxnSpPr>
          <p:nvPr/>
        </p:nvCxnSpPr>
        <p:spPr>
          <a:xfrm>
            <a:off x="7326905" y="4943216"/>
            <a:ext cx="0" cy="1519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Přímá spojnice 139"/>
          <p:cNvCxnSpPr>
            <a:stCxn id="39" idx="2"/>
            <a:endCxn id="40" idx="0"/>
          </p:cNvCxnSpPr>
          <p:nvPr/>
        </p:nvCxnSpPr>
        <p:spPr>
          <a:xfrm>
            <a:off x="8531259" y="3836394"/>
            <a:ext cx="0" cy="179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Přímá spojnice 141"/>
          <p:cNvCxnSpPr>
            <a:stCxn id="40" idx="2"/>
            <a:endCxn id="41" idx="0"/>
          </p:cNvCxnSpPr>
          <p:nvPr/>
        </p:nvCxnSpPr>
        <p:spPr>
          <a:xfrm>
            <a:off x="8531259" y="4402598"/>
            <a:ext cx="0" cy="155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Přímá spojnice 143"/>
          <p:cNvCxnSpPr>
            <a:stCxn id="41" idx="2"/>
            <a:endCxn id="42" idx="0"/>
          </p:cNvCxnSpPr>
          <p:nvPr/>
        </p:nvCxnSpPr>
        <p:spPr>
          <a:xfrm>
            <a:off x="8531259" y="4944640"/>
            <a:ext cx="0" cy="1519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Přímá spojnice 145"/>
          <p:cNvCxnSpPr>
            <a:stCxn id="42" idx="2"/>
            <a:endCxn id="43" idx="0"/>
          </p:cNvCxnSpPr>
          <p:nvPr/>
        </p:nvCxnSpPr>
        <p:spPr>
          <a:xfrm>
            <a:off x="8531259" y="5483320"/>
            <a:ext cx="0" cy="151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Zástupný symbol pro zápatí 148"/>
          <p:cNvSpPr>
            <a:spLocks noGrp="1"/>
          </p:cNvSpPr>
          <p:nvPr>
            <p:ph type="ftr" sz="quarter" idx="11"/>
          </p:nvPr>
        </p:nvSpPr>
        <p:spPr>
          <a:xfrm>
            <a:off x="20216" y="0"/>
            <a:ext cx="2895600" cy="365125"/>
          </a:xfrm>
        </p:spPr>
        <p:txBody>
          <a:bodyPr/>
          <a:lstStyle/>
          <a:p>
            <a:r>
              <a:rPr lang="cs-CZ" dirty="0" smtClean="0"/>
              <a:t>Členění soudu na úseky a oddělení: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459180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96</Words>
  <Application>Microsoft Office PowerPoint</Application>
  <PresentationFormat>Předvádění na obrazovce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systému Office</vt:lpstr>
      <vt:lpstr>Prezentace aplikace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Horník Pavel</dc:creator>
  <cp:lastModifiedBy>Hoyerová Milada</cp:lastModifiedBy>
  <cp:revision>16</cp:revision>
  <dcterms:created xsi:type="dcterms:W3CDTF">2015-05-11T07:23:01Z</dcterms:created>
  <dcterms:modified xsi:type="dcterms:W3CDTF">2018-12-27T09:06:56Z</dcterms:modified>
</cp:coreProperties>
</file>