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7"/>
  </p:normalViewPr>
  <p:slideViewPr>
    <p:cSldViewPr snapToGrid="0">
      <p:cViewPr varScale="1">
        <p:scale>
          <a:sx n="76" d="100"/>
          <a:sy n="76" d="100"/>
        </p:scale>
        <p:origin x="4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ázek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ázek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ázek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brázek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pravedliva-spravedlnost.cz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S_keynote-BG_1920x1080_v1_blank.svg" descr="SS_keynote-BG_1920x1080_v1_blank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truktura webových stránek"/>
          <p:cNvSpPr txBox="1"/>
          <p:nvPr/>
        </p:nvSpPr>
        <p:spPr>
          <a:xfrm>
            <a:off x="8354981" y="10734609"/>
            <a:ext cx="767403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4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Struktura webových stránek</a:t>
            </a:r>
          </a:p>
        </p:txBody>
      </p:sp>
      <p:pic>
        <p:nvPicPr>
          <p:cNvPr id="153" name="_logo paragraph color.svg" descr="_logo paragraph color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4668848"/>
            <a:ext cx="13004800" cy="4378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S-logo 4K.mp4" descr="SS-logo 4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15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15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Na Ministerstvu spravedlnosti za poslední 3 roky vznikly zásadní změny, které do jisté míry narovnávají vztahy mezi oběťmi trestných činů a jejich pachateli a směřují ke spravedlivějšímu, modernímu a efektivnímu pojetí justice.…"/>
          <p:cNvSpPr txBox="1"/>
          <p:nvPr/>
        </p:nvSpPr>
        <p:spPr>
          <a:xfrm>
            <a:off x="3252175" y="4653893"/>
            <a:ext cx="16711033" cy="577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Na </a:t>
            </a:r>
            <a:r>
              <a:rPr dirty="0" err="1"/>
              <a:t>Ministerstvu</a:t>
            </a:r>
            <a:r>
              <a:rPr dirty="0"/>
              <a:t> </a:t>
            </a:r>
            <a:r>
              <a:rPr dirty="0" err="1"/>
              <a:t>spravedlnosti</a:t>
            </a:r>
            <a:r>
              <a:rPr dirty="0"/>
              <a:t> za </a:t>
            </a:r>
            <a:r>
              <a:rPr dirty="0" err="1"/>
              <a:t>poslední</a:t>
            </a:r>
            <a:r>
              <a:rPr dirty="0"/>
              <a:t> 3 </a:t>
            </a:r>
            <a:r>
              <a:rPr dirty="0" err="1"/>
              <a:t>roky</a:t>
            </a:r>
            <a:r>
              <a:rPr dirty="0"/>
              <a:t> </a:t>
            </a:r>
            <a:r>
              <a:rPr dirty="0" err="1"/>
              <a:t>vznikly</a:t>
            </a:r>
            <a:r>
              <a:rPr dirty="0"/>
              <a:t> </a:t>
            </a:r>
            <a:r>
              <a:rPr dirty="0" err="1"/>
              <a:t>zásadní</a:t>
            </a:r>
            <a:r>
              <a:rPr dirty="0"/>
              <a:t> </a:t>
            </a:r>
            <a:r>
              <a:rPr dirty="0" err="1"/>
              <a:t>změny</a:t>
            </a:r>
            <a:r>
              <a:rPr dirty="0"/>
              <a:t>,</a:t>
            </a:r>
            <a:endParaRPr lang="cs-CZ"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které</a:t>
            </a:r>
            <a:r>
              <a:rPr dirty="0"/>
              <a:t> do </a:t>
            </a:r>
            <a:r>
              <a:rPr dirty="0" err="1"/>
              <a:t>jisté</a:t>
            </a:r>
            <a:r>
              <a:rPr dirty="0"/>
              <a:t> </a:t>
            </a:r>
            <a:r>
              <a:rPr dirty="0" err="1"/>
              <a:t>míry</a:t>
            </a:r>
            <a:r>
              <a:rPr dirty="0"/>
              <a:t> </a:t>
            </a:r>
            <a:r>
              <a:rPr dirty="0" err="1"/>
              <a:t>narovnávají</a:t>
            </a:r>
            <a:r>
              <a:rPr dirty="0"/>
              <a:t> </a:t>
            </a:r>
            <a:r>
              <a:rPr dirty="0" err="1"/>
              <a:t>vztahy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oběťmi</a:t>
            </a:r>
            <a:r>
              <a:rPr dirty="0"/>
              <a:t> </a:t>
            </a:r>
            <a:r>
              <a:rPr dirty="0" err="1"/>
              <a:t>trestných</a:t>
            </a:r>
            <a:r>
              <a:rPr dirty="0"/>
              <a:t> </a:t>
            </a:r>
            <a:r>
              <a:rPr dirty="0" err="1"/>
              <a:t>činů</a:t>
            </a:r>
            <a:r>
              <a:rPr dirty="0"/>
              <a:t> a </a:t>
            </a:r>
            <a:r>
              <a:rPr dirty="0" err="1"/>
              <a:t>jejich</a:t>
            </a:r>
            <a:r>
              <a:rPr dirty="0"/>
              <a:t> </a:t>
            </a:r>
            <a:r>
              <a:rPr dirty="0" err="1"/>
              <a:t>pachateli</a:t>
            </a:r>
            <a:r>
              <a:rPr dirty="0"/>
              <a:t> a </a:t>
            </a:r>
            <a:r>
              <a:rPr dirty="0" err="1"/>
              <a:t>směřují</a:t>
            </a:r>
            <a:r>
              <a:rPr dirty="0"/>
              <a:t> </a:t>
            </a:r>
            <a:r>
              <a:rPr dirty="0" err="1"/>
              <a:t>ke</a:t>
            </a:r>
            <a:r>
              <a:rPr dirty="0"/>
              <a:t> </a:t>
            </a:r>
            <a:r>
              <a:rPr dirty="0" err="1"/>
              <a:t>spravedlivějšímu</a:t>
            </a:r>
            <a:r>
              <a:rPr dirty="0"/>
              <a:t>, </a:t>
            </a:r>
            <a:r>
              <a:rPr dirty="0" err="1"/>
              <a:t>modernímu</a:t>
            </a:r>
            <a:r>
              <a:rPr dirty="0"/>
              <a:t> a </a:t>
            </a:r>
            <a:r>
              <a:rPr dirty="0" err="1"/>
              <a:t>efektivnímu</a:t>
            </a:r>
            <a:r>
              <a:rPr dirty="0"/>
              <a:t> </a:t>
            </a:r>
            <a:r>
              <a:rPr dirty="0" err="1"/>
              <a:t>pojetí</a:t>
            </a:r>
            <a:r>
              <a:rPr dirty="0"/>
              <a:t> justice.</a:t>
            </a: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Zároveň</a:t>
            </a:r>
            <a:r>
              <a:rPr dirty="0"/>
              <a:t> </a:t>
            </a:r>
            <a:r>
              <a:rPr dirty="0" err="1"/>
              <a:t>cítíme</a:t>
            </a:r>
            <a:r>
              <a:rPr dirty="0"/>
              <a:t> </a:t>
            </a:r>
            <a:r>
              <a:rPr dirty="0" err="1"/>
              <a:t>potřebu</a:t>
            </a:r>
            <a:r>
              <a:rPr dirty="0"/>
              <a:t> </a:t>
            </a:r>
            <a:r>
              <a:rPr dirty="0" err="1"/>
              <a:t>tyto</a:t>
            </a:r>
            <a:r>
              <a:rPr dirty="0"/>
              <a:t> </a:t>
            </a:r>
            <a:r>
              <a:rPr dirty="0" err="1"/>
              <a:t>kroky</a:t>
            </a:r>
            <a:r>
              <a:rPr dirty="0"/>
              <a:t> </a:t>
            </a:r>
            <a:r>
              <a:rPr dirty="0" err="1"/>
              <a:t>jasně</a:t>
            </a:r>
            <a:r>
              <a:rPr dirty="0"/>
              <a:t>, </a:t>
            </a:r>
            <a:r>
              <a:rPr dirty="0" err="1"/>
              <a:t>srozumitelně</a:t>
            </a:r>
            <a:r>
              <a:rPr dirty="0"/>
              <a:t> a </a:t>
            </a:r>
            <a:r>
              <a:rPr dirty="0" err="1"/>
              <a:t>přímo</a:t>
            </a:r>
            <a:r>
              <a:rPr dirty="0"/>
              <a:t> </a:t>
            </a:r>
            <a:r>
              <a:rPr dirty="0" err="1"/>
              <a:t>komunikovat</a:t>
            </a:r>
            <a:endParaRPr lang="cs-CZ"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s </a:t>
            </a:r>
            <a:r>
              <a:rPr dirty="0" err="1"/>
              <a:t>využitím</a:t>
            </a:r>
            <a:r>
              <a:rPr dirty="0"/>
              <a:t> </a:t>
            </a:r>
            <a:r>
              <a:rPr dirty="0" err="1"/>
              <a:t>moderních</a:t>
            </a:r>
            <a:r>
              <a:rPr dirty="0"/>
              <a:t> </a:t>
            </a:r>
            <a:r>
              <a:rPr dirty="0" err="1"/>
              <a:t>nástrojů</a:t>
            </a:r>
            <a:r>
              <a:rPr dirty="0"/>
              <a:t>.</a:t>
            </a: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Spravedlivá</a:t>
            </a:r>
            <a:r>
              <a:rPr dirty="0"/>
              <a:t> </a:t>
            </a:r>
            <a:r>
              <a:rPr dirty="0" err="1"/>
              <a:t>spravedlnost</a:t>
            </a:r>
            <a:r>
              <a:rPr dirty="0"/>
              <a:t> je </a:t>
            </a:r>
            <a:r>
              <a:rPr dirty="0" err="1"/>
              <a:t>tak</a:t>
            </a:r>
            <a:r>
              <a:rPr dirty="0"/>
              <a:t> v </a:t>
            </a:r>
            <a:r>
              <a:rPr dirty="0" err="1"/>
              <a:t>tomto</a:t>
            </a:r>
            <a:r>
              <a:rPr dirty="0"/>
              <a:t> </a:t>
            </a:r>
            <a:r>
              <a:rPr dirty="0" err="1"/>
              <a:t>ohledu</a:t>
            </a:r>
            <a:r>
              <a:rPr dirty="0"/>
              <a:t> </a:t>
            </a:r>
            <a:r>
              <a:rPr dirty="0" err="1"/>
              <a:t>součástí</a:t>
            </a:r>
            <a:r>
              <a:rPr dirty="0"/>
              <a:t> </a:t>
            </a:r>
            <a:r>
              <a:rPr dirty="0" err="1"/>
              <a:t>strategické</a:t>
            </a:r>
            <a:r>
              <a:rPr dirty="0"/>
              <a:t> </a:t>
            </a:r>
            <a:r>
              <a:rPr dirty="0" err="1"/>
              <a:t>komunikace</a:t>
            </a:r>
            <a:r>
              <a:rPr dirty="0"/>
              <a:t> </a:t>
            </a:r>
            <a:r>
              <a:rPr dirty="0" err="1"/>
              <a:t>vlády</a:t>
            </a:r>
            <a:r>
              <a:rPr dirty="0"/>
              <a:t> a </a:t>
            </a:r>
            <a:r>
              <a:rPr dirty="0" err="1"/>
              <a:t>jejich</a:t>
            </a:r>
            <a:r>
              <a:rPr dirty="0"/>
              <a:t> </a:t>
            </a:r>
            <a:r>
              <a:rPr dirty="0" err="1"/>
              <a:t>ministrů</a:t>
            </a:r>
            <a:r>
              <a:rPr dirty="0"/>
              <a:t>.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62" name="Pozadí vzniku informační kampaně"/>
          <p:cNvSpPr txBox="1"/>
          <p:nvPr/>
        </p:nvSpPr>
        <p:spPr>
          <a:xfrm>
            <a:off x="9136698" y="3282191"/>
            <a:ext cx="49419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Pozadí vzniku informační kampaně</a:t>
            </a:r>
          </a:p>
        </p:txBody>
      </p:sp>
      <p:sp>
        <p:nvSpPr>
          <p:cNvPr id="163" name="Proč Spravedlivá spravedlnost?"/>
          <p:cNvSpPr txBox="1"/>
          <p:nvPr/>
        </p:nvSpPr>
        <p:spPr>
          <a:xfrm>
            <a:off x="6756304" y="1362833"/>
            <a:ext cx="970277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Proč Spravedlivá spravedlnost?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166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168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Koncept Spravedlivé spravedlnosti přináší mnoho revolučních změn, které stojí na čtyřech pilířích:…"/>
          <p:cNvSpPr txBox="1"/>
          <p:nvPr/>
        </p:nvSpPr>
        <p:spPr>
          <a:xfrm>
            <a:off x="4452688" y="5190685"/>
            <a:ext cx="14310008" cy="4492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Koncept</a:t>
            </a:r>
            <a:r>
              <a:rPr dirty="0"/>
              <a:t> </a:t>
            </a:r>
            <a:r>
              <a:rPr b="1" dirty="0" err="1"/>
              <a:t>Spravedlivé</a:t>
            </a:r>
            <a:r>
              <a:rPr b="1" dirty="0"/>
              <a:t> </a:t>
            </a:r>
            <a:r>
              <a:rPr b="1" dirty="0" err="1"/>
              <a:t>spravedlnosti</a:t>
            </a:r>
            <a:r>
              <a:rPr dirty="0"/>
              <a:t> </a:t>
            </a:r>
            <a:r>
              <a:rPr dirty="0" err="1"/>
              <a:t>přináší</a:t>
            </a:r>
            <a:r>
              <a:rPr dirty="0"/>
              <a:t> </a:t>
            </a:r>
            <a:r>
              <a:rPr dirty="0" err="1"/>
              <a:t>mnoho</a:t>
            </a:r>
            <a:r>
              <a:rPr dirty="0"/>
              <a:t> </a:t>
            </a:r>
            <a:r>
              <a:rPr dirty="0" err="1"/>
              <a:t>revolučních</a:t>
            </a:r>
            <a:r>
              <a:rPr dirty="0"/>
              <a:t> </a:t>
            </a:r>
            <a:r>
              <a:rPr dirty="0" err="1"/>
              <a:t>změn</a:t>
            </a:r>
            <a:r>
              <a:rPr dirty="0"/>
              <a:t>,</a:t>
            </a:r>
            <a:endParaRPr lang="cs-CZ"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které</a:t>
            </a:r>
            <a:r>
              <a:rPr dirty="0"/>
              <a:t> </a:t>
            </a:r>
            <a:r>
              <a:rPr dirty="0" err="1"/>
              <a:t>stojí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čtyřech</a:t>
            </a:r>
            <a:r>
              <a:rPr dirty="0"/>
              <a:t> </a:t>
            </a:r>
            <a:r>
              <a:rPr dirty="0" err="1"/>
              <a:t>pilířích</a:t>
            </a:r>
            <a:r>
              <a:rPr dirty="0"/>
              <a:t>:</a:t>
            </a: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prevence</a:t>
            </a:r>
            <a:r>
              <a:rPr dirty="0"/>
              <a:t> a </a:t>
            </a:r>
            <a:r>
              <a:rPr dirty="0" err="1"/>
              <a:t>bezpečnost</a:t>
            </a: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modernizace</a:t>
            </a: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ekonomické</a:t>
            </a:r>
            <a:r>
              <a:rPr dirty="0"/>
              <a:t> </a:t>
            </a:r>
            <a:r>
              <a:rPr dirty="0" err="1"/>
              <a:t>úspory</a:t>
            </a: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vyšší</a:t>
            </a:r>
            <a:r>
              <a:rPr dirty="0"/>
              <a:t> </a:t>
            </a:r>
            <a:r>
              <a:rPr dirty="0" err="1"/>
              <a:t>efektivita</a:t>
            </a:r>
            <a:r>
              <a:rPr dirty="0"/>
              <a:t> </a:t>
            </a:r>
            <a:r>
              <a:rPr dirty="0" err="1"/>
              <a:t>systému</a:t>
            </a:r>
            <a:endParaRPr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</p:txBody>
      </p:sp>
      <p:sp>
        <p:nvSpPr>
          <p:cNvPr id="171" name="Landing page"/>
          <p:cNvSpPr txBox="1"/>
          <p:nvPr/>
        </p:nvSpPr>
        <p:spPr>
          <a:xfrm>
            <a:off x="11556363" y="3300229"/>
            <a:ext cx="1026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endParaRPr dirty="0"/>
          </a:p>
        </p:txBody>
      </p:sp>
      <p:sp>
        <p:nvSpPr>
          <p:cNvPr id="172" name="Struktura webových stránek"/>
          <p:cNvSpPr txBox="1"/>
          <p:nvPr/>
        </p:nvSpPr>
        <p:spPr>
          <a:xfrm>
            <a:off x="7249558" y="1362833"/>
            <a:ext cx="871626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Struktura webových stránek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175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17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Kolem novelizace se vytvořilo několik mýtů a polopravd.…"/>
          <p:cNvSpPr txBox="1"/>
          <p:nvPr/>
        </p:nvSpPr>
        <p:spPr>
          <a:xfrm>
            <a:off x="3977366" y="4309025"/>
            <a:ext cx="16429178" cy="6138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Kolem</a:t>
            </a:r>
            <a:r>
              <a:rPr dirty="0"/>
              <a:t> </a:t>
            </a:r>
            <a:r>
              <a:rPr dirty="0" err="1"/>
              <a:t>novelizace</a:t>
            </a:r>
            <a:r>
              <a:rPr dirty="0"/>
              <a:t> se </a:t>
            </a:r>
            <a:r>
              <a:rPr dirty="0" err="1"/>
              <a:t>vytvořilo</a:t>
            </a:r>
            <a:r>
              <a:rPr dirty="0"/>
              <a:t> </a:t>
            </a:r>
            <a:r>
              <a:rPr dirty="0" err="1"/>
              <a:t>několik</a:t>
            </a:r>
            <a:r>
              <a:rPr dirty="0"/>
              <a:t> </a:t>
            </a:r>
            <a:r>
              <a:rPr dirty="0" err="1"/>
              <a:t>mýtů</a:t>
            </a:r>
            <a:r>
              <a:rPr dirty="0"/>
              <a:t> a </a:t>
            </a:r>
            <a:r>
              <a:rPr dirty="0" err="1"/>
              <a:t>polopravd</a:t>
            </a:r>
            <a:r>
              <a:rPr dirty="0"/>
              <a:t>. </a:t>
            </a: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Proto </a:t>
            </a:r>
            <a:r>
              <a:rPr dirty="0" err="1"/>
              <a:t>jsme</a:t>
            </a:r>
            <a:r>
              <a:rPr dirty="0"/>
              <a:t> se </a:t>
            </a:r>
            <a:r>
              <a:rPr dirty="0" err="1"/>
              <a:t>rozhodli</a:t>
            </a:r>
            <a:r>
              <a:rPr dirty="0"/>
              <a:t> pro </a:t>
            </a:r>
            <a:r>
              <a:rPr dirty="0" err="1"/>
              <a:t>osvětovou</a:t>
            </a:r>
            <a:r>
              <a:rPr dirty="0"/>
              <a:t> </a:t>
            </a:r>
            <a:r>
              <a:rPr dirty="0" err="1"/>
              <a:t>kampaň</a:t>
            </a:r>
            <a:r>
              <a:rPr dirty="0"/>
              <a:t>, </a:t>
            </a:r>
            <a:r>
              <a:rPr dirty="0" err="1"/>
              <a:t>kdy</a:t>
            </a:r>
            <a:r>
              <a:rPr dirty="0"/>
              <a:t> se </a:t>
            </a:r>
            <a:r>
              <a:rPr dirty="0" err="1"/>
              <a:t>pokusíme</a:t>
            </a:r>
            <a:endParaRPr lang="cs-CZ"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jednotlivé</a:t>
            </a:r>
            <a:r>
              <a:rPr dirty="0"/>
              <a:t> </a:t>
            </a:r>
            <a:r>
              <a:rPr dirty="0" err="1"/>
              <a:t>články</a:t>
            </a:r>
            <a:r>
              <a:rPr dirty="0"/>
              <a:t> </a:t>
            </a:r>
            <a:r>
              <a:rPr dirty="0" err="1"/>
              <a:t>novely</a:t>
            </a:r>
            <a:r>
              <a:rPr dirty="0"/>
              <a:t> </a:t>
            </a:r>
            <a:r>
              <a:rPr dirty="0" err="1"/>
              <a:t>vysvětlit</a:t>
            </a:r>
            <a:r>
              <a:rPr dirty="0"/>
              <a:t>:</a:t>
            </a: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prostřednictvím</a:t>
            </a:r>
            <a:r>
              <a:rPr dirty="0"/>
              <a:t> </a:t>
            </a:r>
            <a:r>
              <a:rPr dirty="0" err="1"/>
              <a:t>piktogramů</a:t>
            </a: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mýty</a:t>
            </a:r>
            <a:r>
              <a:rPr dirty="0"/>
              <a:t> a </a:t>
            </a:r>
            <a:r>
              <a:rPr dirty="0" err="1"/>
              <a:t>fakta</a:t>
            </a: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zjednodušenou</a:t>
            </a:r>
            <a:r>
              <a:rPr dirty="0"/>
              <a:t> </a:t>
            </a:r>
            <a:r>
              <a:rPr dirty="0" err="1"/>
              <a:t>komunikací</a:t>
            </a:r>
            <a:r>
              <a:rPr dirty="0"/>
              <a:t> a </a:t>
            </a:r>
            <a:r>
              <a:rPr dirty="0" err="1"/>
              <a:t>vlastní</a:t>
            </a:r>
            <a:r>
              <a:rPr dirty="0"/>
              <a:t> </a:t>
            </a:r>
            <a:r>
              <a:rPr dirty="0" err="1"/>
              <a:t>identitou</a:t>
            </a:r>
            <a:endParaRPr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Jedná</a:t>
            </a:r>
            <a:r>
              <a:rPr dirty="0"/>
              <a:t> se o </a:t>
            </a:r>
            <a:r>
              <a:rPr dirty="0" err="1"/>
              <a:t>důležitý</a:t>
            </a:r>
            <a:r>
              <a:rPr dirty="0"/>
              <a:t> </a:t>
            </a:r>
            <a:r>
              <a:rPr dirty="0" err="1"/>
              <a:t>nástroj</a:t>
            </a:r>
            <a:r>
              <a:rPr dirty="0"/>
              <a:t> </a:t>
            </a:r>
            <a:r>
              <a:rPr dirty="0" err="1"/>
              <a:t>strategické</a:t>
            </a:r>
            <a:r>
              <a:rPr dirty="0"/>
              <a:t> </a:t>
            </a:r>
            <a:r>
              <a:rPr dirty="0" err="1"/>
              <a:t>komunikace</a:t>
            </a:r>
            <a:r>
              <a:rPr dirty="0"/>
              <a:t>, </a:t>
            </a:r>
            <a:r>
              <a:rPr dirty="0" err="1"/>
              <a:t>který</a:t>
            </a:r>
            <a:r>
              <a:rPr dirty="0"/>
              <a:t> je </a:t>
            </a:r>
            <a:r>
              <a:rPr dirty="0" err="1"/>
              <a:t>nezbytný</a:t>
            </a:r>
            <a:r>
              <a:rPr dirty="0"/>
              <a:t> pro </a:t>
            </a:r>
            <a:r>
              <a:rPr dirty="0" err="1"/>
              <a:t>jasnou</a:t>
            </a:r>
            <a:r>
              <a:rPr dirty="0"/>
              <a:t>,</a:t>
            </a:r>
            <a:endParaRPr lang="cs-CZ" dirty="0"/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en-GB" dirty="0"/>
              <a:t>P</a:t>
            </a:r>
            <a:r>
              <a:rPr dirty="0" err="1"/>
              <a:t>římou</a:t>
            </a:r>
            <a:r>
              <a:rPr lang="cs-CZ" dirty="0"/>
              <a:t> </a:t>
            </a:r>
            <a:r>
              <a:rPr dirty="0"/>
              <a:t>a </a:t>
            </a:r>
            <a:r>
              <a:rPr dirty="0" err="1"/>
              <a:t>transparentní</a:t>
            </a:r>
            <a:r>
              <a:rPr lang="cs-CZ" dirty="0"/>
              <a:t> </a:t>
            </a:r>
            <a:r>
              <a:rPr dirty="0" err="1"/>
              <a:t>komunikaci</a:t>
            </a:r>
            <a:r>
              <a:rPr dirty="0"/>
              <a:t>.</a:t>
            </a:r>
          </a:p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</p:txBody>
      </p:sp>
      <p:sp>
        <p:nvSpPr>
          <p:cNvPr id="180" name="Proč osvětová kampaň?"/>
          <p:cNvSpPr txBox="1"/>
          <p:nvPr/>
        </p:nvSpPr>
        <p:spPr>
          <a:xfrm>
            <a:off x="7954277" y="1362833"/>
            <a:ext cx="7306830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Proč osvětová kampaň?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183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Zároveň je součástí zásadních změn, které Ministerstvo spravedlnosti prosadilo jako:…"/>
          <p:cNvSpPr txBox="1"/>
          <p:nvPr/>
        </p:nvSpPr>
        <p:spPr>
          <a:xfrm>
            <a:off x="3248833" y="5836224"/>
            <a:ext cx="16717718" cy="2297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Zároveň</a:t>
            </a:r>
            <a:r>
              <a:rPr dirty="0"/>
              <a:t> j</a:t>
            </a:r>
            <a:r>
              <a:rPr lang="cs-CZ" dirty="0" err="1"/>
              <a:t>sou</a:t>
            </a:r>
            <a:r>
              <a:rPr dirty="0"/>
              <a:t> </a:t>
            </a:r>
            <a:r>
              <a:rPr dirty="0" err="1"/>
              <a:t>součástí</a:t>
            </a:r>
            <a:r>
              <a:rPr dirty="0"/>
              <a:t> </a:t>
            </a:r>
            <a:r>
              <a:rPr dirty="0" err="1"/>
              <a:t>zásadní</a:t>
            </a:r>
            <a:r>
              <a:rPr dirty="0"/>
              <a:t> </a:t>
            </a:r>
            <a:r>
              <a:rPr dirty="0" err="1"/>
              <a:t>změn</a:t>
            </a:r>
            <a:r>
              <a:rPr lang="cs-CZ" dirty="0" err="1"/>
              <a:t>y</a:t>
            </a:r>
            <a:r>
              <a:rPr dirty="0"/>
              <a:t>,</a:t>
            </a:r>
            <a:r>
              <a:rPr lang="en-CZ" dirty="0"/>
              <a:t> </a:t>
            </a:r>
            <a:r>
              <a:rPr dirty="0" err="1"/>
              <a:t>které</a:t>
            </a:r>
            <a:r>
              <a:rPr dirty="0"/>
              <a:t> </a:t>
            </a:r>
            <a:r>
              <a:rPr dirty="0" err="1"/>
              <a:t>Ministerstvo</a:t>
            </a:r>
            <a:r>
              <a:rPr dirty="0"/>
              <a:t> </a:t>
            </a:r>
            <a:r>
              <a:rPr dirty="0" err="1"/>
              <a:t>spravedlnosti</a:t>
            </a:r>
            <a:r>
              <a:rPr dirty="0"/>
              <a:t> </a:t>
            </a:r>
            <a:r>
              <a:rPr dirty="0" err="1"/>
              <a:t>prosadilo</a:t>
            </a:r>
            <a:r>
              <a:rPr lang="cs-CZ" dirty="0"/>
              <a:t>:</a:t>
            </a:r>
          </a:p>
          <a:p>
            <a:pPr marL="452966" indent="-452966" algn="l" defTabSz="457200">
              <a:buSzPct val="123000"/>
              <a:buChar char="-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Redefinice</a:t>
            </a:r>
            <a:r>
              <a:rPr dirty="0"/>
              <a:t> </a:t>
            </a:r>
            <a:r>
              <a:rPr dirty="0" err="1"/>
              <a:t>znásilnění</a:t>
            </a:r>
            <a:endParaRPr dirty="0"/>
          </a:p>
          <a:p>
            <a:pPr marL="452966" indent="-452966" algn="l" defTabSz="457200">
              <a:buSzPct val="123000"/>
              <a:buChar char="-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Tzv</a:t>
            </a:r>
            <a:r>
              <a:rPr dirty="0"/>
              <a:t>. </a:t>
            </a:r>
            <a:r>
              <a:rPr dirty="0" err="1"/>
              <a:t>Dětský</a:t>
            </a:r>
            <a:r>
              <a:rPr dirty="0"/>
              <a:t> </a:t>
            </a:r>
            <a:r>
              <a:rPr dirty="0" err="1"/>
              <a:t>certifikát</a:t>
            </a:r>
            <a:endParaRPr dirty="0"/>
          </a:p>
          <a:p>
            <a:pPr marL="452966" indent="-452966" algn="l" defTabSz="457200">
              <a:buSzPct val="123000"/>
              <a:buChar char="-"/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Tzv</a:t>
            </a:r>
            <a:r>
              <a:rPr dirty="0"/>
              <a:t>. Lex Anička</a:t>
            </a:r>
          </a:p>
        </p:txBody>
      </p:sp>
      <p:sp>
        <p:nvSpPr>
          <p:cNvPr id="188" name="Landing page"/>
          <p:cNvSpPr txBox="1"/>
          <p:nvPr/>
        </p:nvSpPr>
        <p:spPr>
          <a:xfrm>
            <a:off x="11556364" y="3300229"/>
            <a:ext cx="1026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endParaRPr dirty="0"/>
          </a:p>
        </p:txBody>
      </p:sp>
      <p:sp>
        <p:nvSpPr>
          <p:cNvPr id="189" name="Struktura webových stránek"/>
          <p:cNvSpPr txBox="1"/>
          <p:nvPr/>
        </p:nvSpPr>
        <p:spPr>
          <a:xfrm>
            <a:off x="7249558" y="1362833"/>
            <a:ext cx="871626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Struktura webových stránek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192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19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truktura webových stránek"/>
          <p:cNvSpPr txBox="1"/>
          <p:nvPr/>
        </p:nvSpPr>
        <p:spPr>
          <a:xfrm>
            <a:off x="7249558" y="620503"/>
            <a:ext cx="871626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Struktura webových stránek</a:t>
            </a:r>
          </a:p>
        </p:txBody>
      </p:sp>
      <p:pic>
        <p:nvPicPr>
          <p:cNvPr id="197" name="SS_ikony_v12_modernizace.svg" descr="SS_ikony_v12_modernizace.sv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39517" y="5043013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S_ikony_v12_8.svg" descr="SS_ikony_v12_8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06" y="5043013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S_ikony_v12_7.svg" descr="SS_ikony_v12_7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0228" y="5059663"/>
            <a:ext cx="5080001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Ukázka klikatelných ikon"/>
          <p:cNvSpPr txBox="1"/>
          <p:nvPr/>
        </p:nvSpPr>
        <p:spPr>
          <a:xfrm>
            <a:off x="10099240" y="3381294"/>
            <a:ext cx="36407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Ukázka klikatelných ikon </a:t>
            </a:r>
          </a:p>
        </p:txBody>
      </p:sp>
      <p:sp>
        <p:nvSpPr>
          <p:cNvPr id="201" name="Co konkrétně měníme?"/>
          <p:cNvSpPr txBox="1"/>
          <p:nvPr/>
        </p:nvSpPr>
        <p:spPr>
          <a:xfrm>
            <a:off x="9514536" y="2153298"/>
            <a:ext cx="481019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466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 konkrétně měníme?</a:t>
            </a:r>
          </a:p>
        </p:txBody>
      </p:sp>
      <p:pic>
        <p:nvPicPr>
          <p:cNvPr id="202" name="SS_ikony_v12_6.svg" descr="SS_ikony_v12_6.sv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80939" y="5059663"/>
            <a:ext cx="5080001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ovela trestního zákoníku přináší mnoho změn, které vedou k modernějšímu pojetí spravedlnosti."/>
          <p:cNvSpPr txBox="1"/>
          <p:nvPr/>
        </p:nvSpPr>
        <p:spPr>
          <a:xfrm>
            <a:off x="2136256" y="11238451"/>
            <a:ext cx="19905716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5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Novela trestního zákoníku přináší mnoho změn, které vedou k modernějšímu pojetí spravedlnosti.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206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208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S_keynote-BG_1920x1080_v1_1.svg" descr="SS_keynote-BG_1920x1080_v1_1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S_ikony_v12_modernizace.svg" descr="SS_ikony_v12_modernizace.sv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39517" y="5043013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S_ikony_v12_8.svg" descr="SS_ikony_v12_8.sv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806" y="5043013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S_ikony_v12_7.svg" descr="SS_ikony_v12_7.sv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10228" y="5059663"/>
            <a:ext cx="5080001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Ukázka klikatelných ikon"/>
          <p:cNvSpPr txBox="1"/>
          <p:nvPr/>
        </p:nvSpPr>
        <p:spPr>
          <a:xfrm>
            <a:off x="10099240" y="3381294"/>
            <a:ext cx="36407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Ukázka klikatelných ikon </a:t>
            </a:r>
          </a:p>
        </p:txBody>
      </p:sp>
      <p:sp>
        <p:nvSpPr>
          <p:cNvPr id="214" name="Co konkrétně měníme?"/>
          <p:cNvSpPr txBox="1"/>
          <p:nvPr/>
        </p:nvSpPr>
        <p:spPr>
          <a:xfrm>
            <a:off x="9514536" y="2153298"/>
            <a:ext cx="481019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466" b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 konkrétně měníme?</a:t>
            </a:r>
          </a:p>
        </p:txBody>
      </p:sp>
      <p:pic>
        <p:nvPicPr>
          <p:cNvPr id="215" name="SS_ikony_v12_6.svg" descr="SS_ikony_v12_6.sv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80939" y="5059663"/>
            <a:ext cx="508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S_efektivita_4K.mp4" descr="SS_efektivita_4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3816" y="-79529"/>
            <a:ext cx="27866896" cy="1567512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Ukázka animace ikon"/>
          <p:cNvSpPr txBox="1"/>
          <p:nvPr/>
        </p:nvSpPr>
        <p:spPr>
          <a:xfrm>
            <a:off x="8277923" y="620503"/>
            <a:ext cx="665953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Ukázka animace ikon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220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22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www.spravedliva-spravedlnost.cz"/>
          <p:cNvSpPr txBox="1"/>
          <p:nvPr/>
        </p:nvSpPr>
        <p:spPr>
          <a:xfrm>
            <a:off x="7084366" y="4557634"/>
            <a:ext cx="20354344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2766" i="1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just" defTabSz="457200">
              <a:defRPr sz="27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just" defTabSz="457200">
              <a:defRPr sz="31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l" defTabSz="457200"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u="sng" dirty="0">
                <a:hlinkClick r:id="rId5"/>
              </a:rPr>
              <a:t>www.spravedliva-spravedlnost.cz</a:t>
            </a:r>
            <a:r>
              <a:rPr sz="3966" b="1" dirty="0"/>
              <a:t>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PRAVEDLIVÁ SPRAVEDLNOST"/>
          <p:cNvSpPr txBox="1"/>
          <p:nvPr/>
        </p:nvSpPr>
        <p:spPr>
          <a:xfrm>
            <a:off x="5702405" y="5789535"/>
            <a:ext cx="12979190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600">
                <a:solidFill>
                  <a:srgbClr val="E9C79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SPRAVEDLIVÁ SPRAVEDLNOST</a:t>
            </a:r>
          </a:p>
        </p:txBody>
      </p:sp>
      <p:pic>
        <p:nvPicPr>
          <p:cNvPr id="22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56" y="1040399"/>
            <a:ext cx="4071113" cy="164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NEB KOMUNIKACE NOVELY TRESTNÍHO zákoníku"/>
          <p:cNvSpPr txBox="1"/>
          <p:nvPr/>
        </p:nvSpPr>
        <p:spPr>
          <a:xfrm>
            <a:off x="6067091" y="10447757"/>
            <a:ext cx="120440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 cap="all" spc="800">
                <a:solidFill>
                  <a:srgbClr val="F1D1A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ANEB KOMUNIKACE NOVELY TRESTNÍHO zákoníku</a:t>
            </a:r>
          </a:p>
        </p:txBody>
      </p:sp>
      <p:pic>
        <p:nvPicPr>
          <p:cNvPr id="22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61" y="858989"/>
            <a:ext cx="21736305" cy="1225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S_keynote-BG_1920x1080_v1_1.svg" descr="SS_keynote-BG_1920x1080_v1_1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83" y="-65485"/>
            <a:ext cx="24616876" cy="1384699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DALŠÍ KATEGORIE…"/>
          <p:cNvSpPr txBox="1"/>
          <p:nvPr/>
        </p:nvSpPr>
        <p:spPr>
          <a:xfrm>
            <a:off x="4666631" y="2176494"/>
            <a:ext cx="15430961" cy="722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457200">
              <a:defRPr sz="2766" i="1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just" defTabSz="457200">
              <a:defRPr sz="27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just" defTabSz="457200">
              <a:defRPr sz="3166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l" defTabSz="457200">
              <a:defRPr sz="3766">
                <a:latin typeface="Palatino"/>
                <a:ea typeface="Palatino"/>
                <a:cs typeface="Palatino"/>
                <a:sym typeface="Palatino"/>
              </a:defRPr>
            </a:pPr>
            <a:r>
              <a:rPr sz="3966" b="1" dirty="0"/>
              <a:t>DALŠÍ KATEGORIE</a:t>
            </a:r>
            <a:r>
              <a:rPr b="1" dirty="0"/>
              <a:t> </a:t>
            </a:r>
          </a:p>
          <a:p>
            <a:pPr algn="l" defTabSz="457200">
              <a:defRPr sz="3766">
                <a:latin typeface="Palatino"/>
                <a:ea typeface="Palatino"/>
                <a:cs typeface="Palatino"/>
                <a:sym typeface="Palatino"/>
              </a:defRPr>
            </a:pPr>
            <a:endParaRPr b="1" dirty="0"/>
          </a:p>
          <a:p>
            <a:pPr marL="609600" indent="-609600" algn="l" defTabSz="457200"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AKTUALITY 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457200" indent="-317500" algn="l" defTabSz="457200">
              <a:buSzPct val="123000"/>
              <a:buFont typeface="Arial"/>
              <a:buChar char="•"/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klasická</a:t>
            </a:r>
            <a:r>
              <a:rPr dirty="0"/>
              <a:t> </a:t>
            </a:r>
            <a:r>
              <a:rPr dirty="0" err="1"/>
              <a:t>redakční</a:t>
            </a:r>
            <a:r>
              <a:rPr dirty="0"/>
              <a:t> </a:t>
            </a:r>
            <a:r>
              <a:rPr dirty="0" err="1"/>
              <a:t>stránka</a:t>
            </a:r>
            <a:r>
              <a:rPr dirty="0"/>
              <a:t> pro </a:t>
            </a:r>
            <a:r>
              <a:rPr dirty="0" err="1"/>
              <a:t>doplňování</a:t>
            </a:r>
            <a:r>
              <a:rPr dirty="0"/>
              <a:t> </a:t>
            </a:r>
            <a:r>
              <a:rPr dirty="0" err="1"/>
              <a:t>článků</a:t>
            </a:r>
            <a:endParaRPr dirty="0"/>
          </a:p>
          <a:p>
            <a:pPr marL="457200" indent="-317500" algn="l" defTabSz="457200">
              <a:buSzPct val="123000"/>
              <a:buFont typeface="Arial"/>
              <a:buChar char="•"/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foto</a:t>
            </a:r>
            <a:r>
              <a:rPr dirty="0"/>
              <a:t>/</a:t>
            </a:r>
            <a:r>
              <a:rPr dirty="0" err="1"/>
              <a:t>obrázek</a:t>
            </a:r>
            <a:r>
              <a:rPr dirty="0"/>
              <a:t> </a:t>
            </a:r>
            <a:r>
              <a:rPr dirty="0" err="1"/>
              <a:t>úvodní</a:t>
            </a:r>
            <a:r>
              <a:rPr dirty="0"/>
              <a:t>, </a:t>
            </a:r>
            <a:r>
              <a:rPr dirty="0" err="1"/>
              <a:t>nadpis</a:t>
            </a:r>
            <a:r>
              <a:rPr dirty="0"/>
              <a:t>, </a:t>
            </a:r>
            <a:r>
              <a:rPr dirty="0" err="1"/>
              <a:t>perex</a:t>
            </a:r>
            <a:r>
              <a:rPr dirty="0"/>
              <a:t>, </a:t>
            </a:r>
            <a:r>
              <a:rPr dirty="0" err="1"/>
              <a:t>hlavní</a:t>
            </a:r>
            <a:r>
              <a:rPr dirty="0"/>
              <a:t> text</a:t>
            </a:r>
            <a:endParaRPr lang="cs-CZ" dirty="0"/>
          </a:p>
          <a:p>
            <a:pPr marL="139700" algn="l" defTabSz="457200">
              <a:buSzPct val="123000"/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+ </a:t>
            </a:r>
            <a:r>
              <a:rPr dirty="0" err="1"/>
              <a:t>další</a:t>
            </a:r>
            <a:r>
              <a:rPr dirty="0"/>
              <a:t> </a:t>
            </a:r>
            <a:r>
              <a:rPr dirty="0" err="1"/>
              <a:t>ilustrace</a:t>
            </a:r>
            <a:r>
              <a:rPr dirty="0"/>
              <a:t>/</a:t>
            </a:r>
            <a:r>
              <a:rPr dirty="0" err="1"/>
              <a:t>fotky</a:t>
            </a:r>
            <a:r>
              <a:rPr dirty="0"/>
              <a:t>, video, </a:t>
            </a:r>
            <a:r>
              <a:rPr dirty="0" err="1"/>
              <a:t>odkaz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externí</a:t>
            </a:r>
            <a:r>
              <a:rPr dirty="0"/>
              <a:t> web</a:t>
            </a:r>
          </a:p>
          <a:p>
            <a:pPr algn="l" defTabSz="457200">
              <a:defRPr sz="4266"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algn="l" defTabSz="457200"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NEWSLETTER - s </a:t>
            </a:r>
            <a:r>
              <a:rPr dirty="0" err="1"/>
              <a:t>novinkami</a:t>
            </a:r>
            <a:r>
              <a:rPr dirty="0"/>
              <a:t>, jak </a:t>
            </a:r>
            <a:r>
              <a:rPr dirty="0" err="1"/>
              <a:t>postupuje</a:t>
            </a:r>
            <a:r>
              <a:rPr dirty="0"/>
              <a:t> </a:t>
            </a:r>
            <a:r>
              <a:rPr dirty="0" err="1"/>
              <a:t>legislativní</a:t>
            </a:r>
            <a:r>
              <a:rPr dirty="0"/>
              <a:t> </a:t>
            </a:r>
            <a:r>
              <a:rPr dirty="0" err="1"/>
              <a:t>proces</a:t>
            </a:r>
            <a:r>
              <a:rPr dirty="0"/>
              <a:t>,</a:t>
            </a:r>
            <a:endParaRPr lang="cs-CZ" dirty="0"/>
          </a:p>
          <a:p>
            <a:pPr algn="l" defTabSz="457200">
              <a:defRPr sz="4266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/>
              <a:t>pozměňovací</a:t>
            </a:r>
            <a:r>
              <a:rPr dirty="0"/>
              <a:t> </a:t>
            </a:r>
            <a:r>
              <a:rPr dirty="0" err="1"/>
              <a:t>návrhy</a:t>
            </a:r>
            <a:r>
              <a:rPr dirty="0"/>
              <a:t> </a:t>
            </a:r>
            <a:r>
              <a:rPr dirty="0" err="1"/>
              <a:t>atd</a:t>
            </a:r>
            <a:r>
              <a:rPr dirty="0"/>
              <a:t>.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329</Words>
  <Application>Microsoft Office PowerPoint</Application>
  <PresentationFormat>Vlastní</PresentationFormat>
  <Paragraphs>76</Paragraphs>
  <Slides>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Helvetica Neue</vt:lpstr>
      <vt:lpstr>Helvetica Neue Medium</vt:lpstr>
      <vt:lpstr>Times Roman</vt:lpstr>
      <vt:lpstr>21_BasicWhite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Řepka Vladimír Mgr,</dc:creator>
  <cp:lastModifiedBy>Řepka Vladimír Mgr,</cp:lastModifiedBy>
  <cp:revision>2</cp:revision>
  <dcterms:modified xsi:type="dcterms:W3CDTF">2025-08-27T07:09:44Z</dcterms:modified>
</cp:coreProperties>
</file>